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Poppins" charset="1" panose="00000500000000000000"/>
      <p:regular r:id="rId23"/>
    </p:embeddedFont>
    <p:embeddedFont>
      <p:font typeface="Arimo" charset="1" panose="020B0604020202020204"/>
      <p:regular r:id="rId24"/>
    </p:embeddedFont>
    <p:embeddedFont>
      <p:font typeface="Canva Sans" charset="1" panose="020B0503030501040103"/>
      <p:regular r:id="rId25"/>
    </p:embeddedFont>
    <p:embeddedFont>
      <p:font typeface="Roboto Bold" charset="1" panose="02000000000000000000"/>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expensync.netlify.app"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 Id="rId7" Target="../media/image3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expensync.netlify.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alphaModFix amt="6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70198" y="771525"/>
            <a:ext cx="7772200" cy="3157856"/>
          </a:xfrm>
          <a:prstGeom prst="rect">
            <a:avLst/>
          </a:prstGeom>
        </p:spPr>
        <p:txBody>
          <a:bodyPr anchor="t" rtlCol="false" tIns="0" lIns="0" bIns="0" rIns="0">
            <a:spAutoFit/>
          </a:bodyPr>
          <a:lstStyle/>
          <a:p>
            <a:pPr algn="ctr">
              <a:lnSpc>
                <a:spcPts val="12319"/>
              </a:lnSpc>
            </a:pPr>
            <a:r>
              <a:rPr lang="en-US" b="true" sz="8799" spc="-149">
                <a:solidFill>
                  <a:srgbClr val="FFFFFF"/>
                </a:solidFill>
                <a:latin typeface="Poppins Bold"/>
                <a:ea typeface="Poppins Bold"/>
                <a:cs typeface="Poppins Bold"/>
                <a:sym typeface="Poppins Bold"/>
              </a:rPr>
              <a:t>Expensync</a:t>
            </a:r>
          </a:p>
          <a:p>
            <a:pPr algn="ctr">
              <a:lnSpc>
                <a:spcPts val="12319"/>
              </a:lnSpc>
            </a:pPr>
            <a:r>
              <a:rPr lang="en-US" b="true" sz="8799" spc="-149">
                <a:solidFill>
                  <a:srgbClr val="FFFFFF"/>
                </a:solidFill>
                <a:latin typeface="Poppins Bold"/>
                <a:ea typeface="Poppins Bold"/>
                <a:cs typeface="Poppins Bold"/>
                <a:sym typeface="Poppins Bold"/>
              </a:rPr>
              <a:t>Pitch Deck</a:t>
            </a:r>
          </a:p>
        </p:txBody>
      </p:sp>
      <p:sp>
        <p:nvSpPr>
          <p:cNvPr name="TextBox 5" id="5"/>
          <p:cNvSpPr txBox="true"/>
          <p:nvPr/>
        </p:nvSpPr>
        <p:spPr>
          <a:xfrm rot="0">
            <a:off x="1915706" y="4962525"/>
            <a:ext cx="14790536" cy="751114"/>
          </a:xfrm>
          <a:prstGeom prst="rect">
            <a:avLst/>
          </a:prstGeom>
        </p:spPr>
        <p:txBody>
          <a:bodyPr anchor="t" rtlCol="false" tIns="0" lIns="0" bIns="0" rIns="0">
            <a:spAutoFit/>
          </a:bodyPr>
          <a:lstStyle/>
          <a:p>
            <a:pPr algn="l">
              <a:lnSpc>
                <a:spcPts val="6042"/>
              </a:lnSpc>
            </a:pPr>
            <a:r>
              <a:rPr lang="en-US" sz="3776">
                <a:solidFill>
                  <a:srgbClr val="FFFFFF"/>
                </a:solidFill>
                <a:latin typeface="Poppins"/>
                <a:ea typeface="Poppins"/>
                <a:cs typeface="Poppins"/>
                <a:sym typeface="Poppins"/>
              </a:rPr>
              <a:t>Expensync: Simplify Your Spending, Sync Your Savings</a:t>
            </a:r>
          </a:p>
        </p:txBody>
      </p:sp>
      <p:sp>
        <p:nvSpPr>
          <p:cNvPr name="TextBox 6" id="6"/>
          <p:cNvSpPr txBox="true"/>
          <p:nvPr/>
        </p:nvSpPr>
        <p:spPr>
          <a:xfrm rot="0">
            <a:off x="3782779" y="5885979"/>
            <a:ext cx="7371592" cy="807085"/>
          </a:xfrm>
          <a:prstGeom prst="rect">
            <a:avLst/>
          </a:prstGeom>
        </p:spPr>
        <p:txBody>
          <a:bodyPr anchor="t" rtlCol="false" tIns="0" lIns="0" bIns="0" rIns="0">
            <a:spAutoFit/>
          </a:bodyPr>
          <a:lstStyle/>
          <a:p>
            <a:pPr algn="l">
              <a:lnSpc>
                <a:spcPts val="6439"/>
              </a:lnSpc>
            </a:pPr>
            <a:r>
              <a:rPr lang="en-US" sz="4599">
                <a:solidFill>
                  <a:srgbClr val="787FF6"/>
                </a:solidFill>
                <a:latin typeface="Arimo"/>
                <a:ea typeface="Arimo"/>
                <a:cs typeface="Arimo"/>
                <a:sym typeface="Arimo"/>
                <a:hlinkClick r:id="rId6" tooltip="https://expensync.netlify.app"/>
              </a:rPr>
              <a:t>https://expensync.netlify.app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625" y="1028700"/>
            <a:ext cx="16722751" cy="9258300"/>
            <a:chOff x="0" y="0"/>
            <a:chExt cx="4404346" cy="2438400"/>
          </a:xfrm>
        </p:grpSpPr>
        <p:sp>
          <p:nvSpPr>
            <p:cNvPr name="Freeform 3" id="3"/>
            <p:cNvSpPr/>
            <p:nvPr/>
          </p:nvSpPr>
          <p:spPr>
            <a:xfrm flipH="false" flipV="false" rot="0">
              <a:off x="0" y="0"/>
              <a:ext cx="4404346" cy="2438400"/>
            </a:xfrm>
            <a:custGeom>
              <a:avLst/>
              <a:gdLst/>
              <a:ahLst/>
              <a:cxnLst/>
              <a:rect r="r" b="b" t="t" l="l"/>
              <a:pathLst>
                <a:path h="2438400" w="4404346">
                  <a:moveTo>
                    <a:pt x="0" y="0"/>
                  </a:moveTo>
                  <a:lnTo>
                    <a:pt x="4404346" y="0"/>
                  </a:lnTo>
                  <a:lnTo>
                    <a:pt x="4404346" y="2438400"/>
                  </a:lnTo>
                  <a:lnTo>
                    <a:pt x="0" y="2438400"/>
                  </a:lnTo>
                  <a:close/>
                </a:path>
              </a:pathLst>
            </a:custGeom>
            <a:solidFill>
              <a:srgbClr val="071C42"/>
            </a:solidFill>
          </p:spPr>
        </p:sp>
        <p:sp>
          <p:nvSpPr>
            <p:cNvPr name="TextBox 4" id="4"/>
            <p:cNvSpPr txBox="true"/>
            <p:nvPr/>
          </p:nvSpPr>
          <p:spPr>
            <a:xfrm>
              <a:off x="0" y="-38100"/>
              <a:ext cx="4404346" cy="2476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67751" y="6131569"/>
            <a:ext cx="3214928" cy="2726259"/>
          </a:xfrm>
          <a:custGeom>
            <a:avLst/>
            <a:gdLst/>
            <a:ahLst/>
            <a:cxnLst/>
            <a:rect r="r" b="b" t="t" l="l"/>
            <a:pathLst>
              <a:path h="2726259" w="3214928">
                <a:moveTo>
                  <a:pt x="0" y="0"/>
                </a:moveTo>
                <a:lnTo>
                  <a:pt x="3214929" y="0"/>
                </a:lnTo>
                <a:lnTo>
                  <a:pt x="3214929" y="2726260"/>
                </a:lnTo>
                <a:lnTo>
                  <a:pt x="0" y="272626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925144" y="-95250"/>
            <a:ext cx="6431215" cy="854076"/>
          </a:xfrm>
          <a:prstGeom prst="rect">
            <a:avLst/>
          </a:prstGeom>
        </p:spPr>
        <p:txBody>
          <a:bodyPr anchor="t" rtlCol="false" tIns="0" lIns="0" bIns="0" rIns="0">
            <a:spAutoFit/>
          </a:bodyPr>
          <a:lstStyle/>
          <a:p>
            <a:pPr algn="ctr">
              <a:lnSpc>
                <a:spcPts val="6999"/>
              </a:lnSpc>
            </a:pPr>
            <a:r>
              <a:rPr lang="en-US" sz="4999" b="true">
                <a:solidFill>
                  <a:srgbClr val="120052"/>
                </a:solidFill>
                <a:latin typeface="Canva Sans Bold"/>
                <a:ea typeface="Canva Sans Bold"/>
                <a:cs typeface="Canva Sans Bold"/>
                <a:sym typeface="Canva Sans Bold"/>
              </a:rPr>
              <a:t> Traction &amp; Roadmap</a:t>
            </a:r>
          </a:p>
        </p:txBody>
      </p:sp>
      <p:sp>
        <p:nvSpPr>
          <p:cNvPr name="TextBox 7" id="7"/>
          <p:cNvSpPr txBox="true"/>
          <p:nvPr/>
        </p:nvSpPr>
        <p:spPr>
          <a:xfrm rot="0">
            <a:off x="2309467" y="1152736"/>
            <a:ext cx="11158284" cy="3430270"/>
          </a:xfrm>
          <a:prstGeom prst="rect">
            <a:avLst/>
          </a:prstGeom>
        </p:spPr>
        <p:txBody>
          <a:bodyPr anchor="t" rtlCol="false" tIns="0" lIns="0" bIns="0" rIns="0">
            <a:spAutoFit/>
          </a:bodyPr>
          <a:lstStyle/>
          <a:p>
            <a:pPr algn="ctr">
              <a:lnSpc>
                <a:spcPts val="5599"/>
              </a:lnSpc>
            </a:pPr>
            <a:r>
              <a:rPr lang="en-US" b="true" sz="3999">
                <a:solidFill>
                  <a:srgbClr val="FFFFFF"/>
                </a:solidFill>
                <a:latin typeface="Canva Sans Bold"/>
                <a:ea typeface="Canva Sans Bold"/>
                <a:cs typeface="Canva Sans Bold"/>
                <a:sym typeface="Canva Sans Bold"/>
              </a:rPr>
              <a:t>Traction</a:t>
            </a:r>
          </a:p>
          <a:p>
            <a:pPr algn="l">
              <a:lnSpc>
                <a:spcPts val="4759"/>
              </a:lnSpc>
            </a:pPr>
          </a:p>
          <a:p>
            <a:pPr algn="l" marL="626112" indent="-313056" lvl="1">
              <a:lnSpc>
                <a:spcPts val="4060"/>
              </a:lnSpc>
              <a:buFont typeface="Arial"/>
              <a:buChar char="•"/>
            </a:pPr>
            <a:r>
              <a:rPr lang="en-US" b="true" sz="2900">
                <a:solidFill>
                  <a:srgbClr val="FFFFFF"/>
                </a:solidFill>
                <a:latin typeface="Canva Sans Bold"/>
                <a:ea typeface="Canva Sans Bold"/>
                <a:cs typeface="Canva Sans Bold"/>
                <a:sym typeface="Canva Sans Bold"/>
              </a:rPr>
              <a:t>10,000+ active users within 3 months of launch</a:t>
            </a:r>
          </a:p>
          <a:p>
            <a:pPr algn="l" marL="626112" indent="-313056" lvl="1">
              <a:lnSpc>
                <a:spcPts val="4060"/>
              </a:lnSpc>
              <a:buFont typeface="Arial"/>
              <a:buChar char="•"/>
            </a:pPr>
            <a:r>
              <a:rPr lang="en-US" b="true" sz="2900">
                <a:solidFill>
                  <a:srgbClr val="FFFFFF"/>
                </a:solidFill>
                <a:latin typeface="Canva Sans Bold"/>
                <a:ea typeface="Canva Sans Bold"/>
                <a:cs typeface="Canva Sans Bold"/>
                <a:sym typeface="Canva Sans Bold"/>
              </a:rPr>
              <a:t>4.7/5 star rating on Google</a:t>
            </a:r>
          </a:p>
          <a:p>
            <a:pPr algn="l" marL="626112" indent="-313056" lvl="1">
              <a:lnSpc>
                <a:spcPts val="4060"/>
              </a:lnSpc>
              <a:buFont typeface="Arial"/>
              <a:buChar char="•"/>
            </a:pPr>
            <a:r>
              <a:rPr lang="en-US" b="true" sz="2900">
                <a:solidFill>
                  <a:srgbClr val="FFFFFF"/>
                </a:solidFill>
                <a:latin typeface="Canva Sans Bold"/>
                <a:ea typeface="Canva Sans Bold"/>
                <a:cs typeface="Canva Sans Bold"/>
                <a:sym typeface="Canva Sans Bold"/>
              </a:rPr>
              <a:t>Featured in "Top Financial Apps" lists on major tech blogs</a:t>
            </a:r>
          </a:p>
          <a:p>
            <a:pPr algn="l">
              <a:lnSpc>
                <a:spcPts val="4759"/>
              </a:lnSpc>
            </a:pPr>
          </a:p>
        </p:txBody>
      </p:sp>
      <p:sp>
        <p:nvSpPr>
          <p:cNvPr name="TextBox 8" id="8"/>
          <p:cNvSpPr txBox="true"/>
          <p:nvPr/>
        </p:nvSpPr>
        <p:spPr>
          <a:xfrm rot="0">
            <a:off x="2309467" y="4297045"/>
            <a:ext cx="10423130" cy="5799077"/>
          </a:xfrm>
          <a:prstGeom prst="rect">
            <a:avLst/>
          </a:prstGeom>
        </p:spPr>
        <p:txBody>
          <a:bodyPr anchor="t" rtlCol="false" tIns="0" lIns="0" bIns="0" rIns="0">
            <a:spAutoFit/>
          </a:bodyPr>
          <a:lstStyle/>
          <a:p>
            <a:pPr algn="ctr">
              <a:lnSpc>
                <a:spcPts val="5231"/>
              </a:lnSpc>
            </a:pPr>
            <a:r>
              <a:rPr lang="en-US" sz="3736" b="true">
                <a:solidFill>
                  <a:srgbClr val="FFFFFF"/>
                </a:solidFill>
                <a:latin typeface="Canva Sans Bold"/>
                <a:ea typeface="Canva Sans Bold"/>
                <a:cs typeface="Canva Sans Bold"/>
                <a:sym typeface="Canva Sans Bold"/>
              </a:rPr>
              <a:t>Roadmap:</a:t>
            </a:r>
          </a:p>
          <a:p>
            <a:pPr algn="ctr">
              <a:lnSpc>
                <a:spcPts val="5231"/>
              </a:lnSpc>
            </a:pPr>
          </a:p>
          <a:p>
            <a:pPr algn="l" marL="685697" indent="-342848" lvl="1">
              <a:lnSpc>
                <a:spcPts val="4446"/>
              </a:lnSpc>
              <a:buFont typeface="Arial"/>
              <a:buChar char="•"/>
            </a:pPr>
            <a:r>
              <a:rPr lang="en-US" sz="3175">
                <a:solidFill>
                  <a:srgbClr val="FFFFFF"/>
                </a:solidFill>
                <a:latin typeface="Canva Sans"/>
                <a:ea typeface="Canva Sans"/>
                <a:cs typeface="Canva Sans"/>
                <a:sym typeface="Canva Sans"/>
              </a:rPr>
              <a:t>Q3 2</a:t>
            </a:r>
            <a:r>
              <a:rPr lang="en-US" sz="3175">
                <a:solidFill>
                  <a:srgbClr val="FFFFFF"/>
                </a:solidFill>
                <a:latin typeface="Canva Sans"/>
                <a:ea typeface="Canva Sans"/>
                <a:cs typeface="Canva Sans"/>
                <a:sym typeface="Canva Sans"/>
              </a:rPr>
              <a:t>023: Launch AI-powered financial advisor feature</a:t>
            </a:r>
          </a:p>
          <a:p>
            <a:pPr algn="l" marL="685697" indent="-342848" lvl="1">
              <a:lnSpc>
                <a:spcPts val="4446"/>
              </a:lnSpc>
              <a:buFont typeface="Arial"/>
              <a:buChar char="•"/>
            </a:pPr>
            <a:r>
              <a:rPr lang="en-US" sz="3175">
                <a:solidFill>
                  <a:srgbClr val="FFFFFF"/>
                </a:solidFill>
                <a:latin typeface="Canva Sans"/>
                <a:ea typeface="Canva Sans"/>
                <a:cs typeface="Canva Sans"/>
                <a:sym typeface="Canva Sans"/>
              </a:rPr>
              <a:t>Q</a:t>
            </a:r>
            <a:r>
              <a:rPr lang="en-US" sz="3175">
                <a:solidFill>
                  <a:srgbClr val="FFFFFF"/>
                </a:solidFill>
                <a:latin typeface="Canva Sans"/>
                <a:ea typeface="Canva Sans"/>
                <a:cs typeface="Canva Sans"/>
                <a:sym typeface="Canva Sans"/>
              </a:rPr>
              <a:t>4 2023: Introduce investment tracking and analysis tools</a:t>
            </a:r>
          </a:p>
          <a:p>
            <a:pPr algn="l" marL="685697" indent="-342848" lvl="1">
              <a:lnSpc>
                <a:spcPts val="4446"/>
              </a:lnSpc>
              <a:buFont typeface="Arial"/>
              <a:buChar char="•"/>
            </a:pPr>
            <a:r>
              <a:rPr lang="en-US" sz="3175">
                <a:solidFill>
                  <a:srgbClr val="FFFFFF"/>
                </a:solidFill>
                <a:latin typeface="Canva Sans"/>
                <a:ea typeface="Canva Sans"/>
                <a:cs typeface="Canva Sans"/>
                <a:sym typeface="Canva Sans"/>
              </a:rPr>
              <a:t>Q1 2024: Exp</a:t>
            </a:r>
            <a:r>
              <a:rPr lang="en-US" sz="3175">
                <a:solidFill>
                  <a:srgbClr val="FFFFFF"/>
                </a:solidFill>
                <a:latin typeface="Canva Sans"/>
                <a:ea typeface="Canva Sans"/>
                <a:cs typeface="Canva Sans"/>
                <a:sym typeface="Canva Sans"/>
              </a:rPr>
              <a:t>and to 5 new international markets</a:t>
            </a:r>
          </a:p>
          <a:p>
            <a:pPr algn="l" marL="685697" indent="-342848" lvl="1">
              <a:lnSpc>
                <a:spcPts val="4446"/>
              </a:lnSpc>
              <a:buFont typeface="Arial"/>
              <a:buChar char="•"/>
            </a:pPr>
            <a:r>
              <a:rPr lang="en-US" sz="3175">
                <a:solidFill>
                  <a:srgbClr val="FFFFFF"/>
                </a:solidFill>
                <a:latin typeface="Canva Sans"/>
                <a:ea typeface="Canva Sans"/>
                <a:cs typeface="Canva Sans"/>
                <a:sym typeface="Canva Sans"/>
              </a:rPr>
              <a:t>Q2 2024: Launch premium subscription model with advanced features</a:t>
            </a:r>
          </a:p>
          <a:p>
            <a:pPr algn="l">
              <a:lnSpc>
                <a:spcPts val="444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650766" y="1744720"/>
            <a:ext cx="16917821" cy="5251297"/>
          </a:xfrm>
          <a:prstGeom prst="rect">
            <a:avLst/>
          </a:prstGeom>
        </p:spPr>
        <p:txBody>
          <a:bodyPr anchor="t" rtlCol="false" tIns="0" lIns="0" bIns="0" rIns="0">
            <a:spAutoFit/>
          </a:bodyPr>
          <a:lstStyle/>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Freemium model:</a:t>
            </a:r>
          </a:p>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Basic features free for all users</a:t>
            </a:r>
          </a:p>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Premium subscription ($4.99/mont</a:t>
            </a:r>
            <a:r>
              <a:rPr lang="en-US" b="true" sz="3725">
                <a:solidFill>
                  <a:srgbClr val="FFFFFF"/>
                </a:solidFill>
                <a:latin typeface="Canva Sans Bold"/>
                <a:ea typeface="Canva Sans Bold"/>
                <a:cs typeface="Canva Sans Bold"/>
                <a:sym typeface="Canva Sans Bold"/>
              </a:rPr>
              <a:t>h) for advanced features</a:t>
            </a:r>
          </a:p>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Data monetization (anonymized, aggregated data sold to financial institutions)</a:t>
            </a:r>
          </a:p>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Affiliate partnerships with financial product providers</a:t>
            </a:r>
          </a:p>
          <a:p>
            <a:pPr algn="l" marL="804337" indent="-402168" lvl="1">
              <a:lnSpc>
                <a:spcPts val="5215"/>
              </a:lnSpc>
              <a:buFont typeface="Arial"/>
              <a:buChar char="•"/>
            </a:pPr>
            <a:r>
              <a:rPr lang="en-US" b="true" sz="3725">
                <a:solidFill>
                  <a:srgbClr val="FFFFFF"/>
                </a:solidFill>
                <a:latin typeface="Canva Sans Bold"/>
                <a:ea typeface="Canva Sans Bold"/>
                <a:cs typeface="Canva Sans Bold"/>
                <a:sym typeface="Canva Sans Bold"/>
              </a:rPr>
              <a:t>White-label solutions for banks and financial institutions</a:t>
            </a:r>
          </a:p>
          <a:p>
            <a:pPr algn="l">
              <a:lnSpc>
                <a:spcPts val="5215"/>
              </a:lnSpc>
            </a:pPr>
          </a:p>
        </p:txBody>
      </p:sp>
      <p:sp>
        <p:nvSpPr>
          <p:cNvPr name="Freeform 3" id="3"/>
          <p:cNvSpPr/>
          <p:nvPr/>
        </p:nvSpPr>
        <p:spPr>
          <a:xfrm flipH="false" flipV="false" rot="0">
            <a:off x="6490878" y="7157536"/>
            <a:ext cx="3125231" cy="2971811"/>
          </a:xfrm>
          <a:custGeom>
            <a:avLst/>
            <a:gdLst/>
            <a:ahLst/>
            <a:cxnLst/>
            <a:rect r="r" b="b" t="t" l="l"/>
            <a:pathLst>
              <a:path h="2971811" w="3125231">
                <a:moveTo>
                  <a:pt x="0" y="0"/>
                </a:moveTo>
                <a:lnTo>
                  <a:pt x="3125231" y="0"/>
                </a:lnTo>
                <a:lnTo>
                  <a:pt x="3125231" y="2971810"/>
                </a:lnTo>
                <a:lnTo>
                  <a:pt x="0" y="297181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79945" y="165113"/>
            <a:ext cx="7821865" cy="863587"/>
          </a:xfrm>
          <a:prstGeom prst="rect">
            <a:avLst/>
          </a:prstGeom>
        </p:spPr>
        <p:txBody>
          <a:bodyPr anchor="t" rtlCol="false" tIns="0" lIns="0" bIns="0" rIns="0">
            <a:spAutoFit/>
          </a:bodyPr>
          <a:lstStyle/>
          <a:p>
            <a:pPr algn="ctr">
              <a:lnSpc>
                <a:spcPts val="7000"/>
              </a:lnSpc>
            </a:pPr>
            <a:r>
              <a:rPr lang="en-US" sz="5000" b="true">
                <a:solidFill>
                  <a:srgbClr val="FFFFFF"/>
                </a:solidFill>
                <a:latin typeface="Canva Sans Bold"/>
                <a:ea typeface="Canva Sans Bold"/>
                <a:cs typeface="Canva Sans Bold"/>
                <a:sym typeface="Canva Sans Bold"/>
              </a:rPr>
              <a:t>Business/Revenue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632" y="1873418"/>
            <a:ext cx="15675916" cy="7966844"/>
            <a:chOff x="0" y="0"/>
            <a:chExt cx="4128636" cy="2098263"/>
          </a:xfrm>
        </p:grpSpPr>
        <p:sp>
          <p:nvSpPr>
            <p:cNvPr name="Freeform 3" id="3"/>
            <p:cNvSpPr/>
            <p:nvPr/>
          </p:nvSpPr>
          <p:spPr>
            <a:xfrm flipH="false" flipV="false" rot="0">
              <a:off x="0" y="0"/>
              <a:ext cx="4128636" cy="2098263"/>
            </a:xfrm>
            <a:custGeom>
              <a:avLst/>
              <a:gdLst/>
              <a:ahLst/>
              <a:cxnLst/>
              <a:rect r="r" b="b" t="t" l="l"/>
              <a:pathLst>
                <a:path h="2098263" w="4128636">
                  <a:moveTo>
                    <a:pt x="0" y="0"/>
                  </a:moveTo>
                  <a:lnTo>
                    <a:pt x="4128636" y="0"/>
                  </a:lnTo>
                  <a:lnTo>
                    <a:pt x="4128636" y="2098263"/>
                  </a:lnTo>
                  <a:lnTo>
                    <a:pt x="0" y="2098263"/>
                  </a:lnTo>
                  <a:close/>
                </a:path>
              </a:pathLst>
            </a:custGeom>
            <a:solidFill>
              <a:srgbClr val="071C42"/>
            </a:solidFill>
          </p:spPr>
        </p:sp>
        <p:sp>
          <p:nvSpPr>
            <p:cNvPr name="TextBox 4" id="4"/>
            <p:cNvSpPr txBox="true"/>
            <p:nvPr/>
          </p:nvSpPr>
          <p:spPr>
            <a:xfrm>
              <a:off x="0" y="-38100"/>
              <a:ext cx="4128636" cy="21363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03318" y="3560294"/>
            <a:ext cx="12613586" cy="4845761"/>
          </a:xfrm>
          <a:prstGeom prst="rect">
            <a:avLst/>
          </a:prstGeom>
        </p:spPr>
        <p:txBody>
          <a:bodyPr anchor="t" rtlCol="false" tIns="0" lIns="0" bIns="0" rIns="0">
            <a:spAutoFit/>
          </a:bodyPr>
          <a:lstStyle/>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Content marketing focusing on financial literacy and tips</a:t>
            </a:r>
          </a:p>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Partnerships with financial influencers and bloggers</a:t>
            </a:r>
          </a:p>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Referral program rewarding users for inviting friends</a:t>
            </a:r>
          </a:p>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T</a:t>
            </a:r>
            <a:r>
              <a:rPr lang="en-US" sz="3471">
                <a:solidFill>
                  <a:srgbClr val="FFFFFF"/>
                </a:solidFill>
                <a:latin typeface="Canva Sans"/>
                <a:ea typeface="Canva Sans"/>
                <a:cs typeface="Canva Sans"/>
                <a:sym typeface="Canva Sans"/>
              </a:rPr>
              <a:t>argeted social media advertising</a:t>
            </a:r>
          </a:p>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Collaborations with universities for student outreach</a:t>
            </a:r>
          </a:p>
          <a:p>
            <a:pPr algn="l" marL="749604" indent="-374802" lvl="1">
              <a:lnSpc>
                <a:spcPts val="4860"/>
              </a:lnSpc>
              <a:buFont typeface="Arial"/>
              <a:buChar char="•"/>
            </a:pPr>
            <a:r>
              <a:rPr lang="en-US" sz="3471">
                <a:solidFill>
                  <a:srgbClr val="FFFFFF"/>
                </a:solidFill>
                <a:latin typeface="Canva Sans"/>
                <a:ea typeface="Canva Sans"/>
                <a:cs typeface="Canva Sans"/>
                <a:sym typeface="Canva Sans"/>
              </a:rPr>
              <a:t>Participation in fintech conferences and events</a:t>
            </a:r>
          </a:p>
          <a:p>
            <a:pPr algn="l">
              <a:lnSpc>
                <a:spcPts val="4860"/>
              </a:lnSpc>
            </a:pPr>
          </a:p>
        </p:txBody>
      </p:sp>
      <p:sp>
        <p:nvSpPr>
          <p:cNvPr name="Freeform 6" id="6"/>
          <p:cNvSpPr/>
          <p:nvPr/>
        </p:nvSpPr>
        <p:spPr>
          <a:xfrm flipH="false" flipV="false" rot="0">
            <a:off x="13182342" y="6871660"/>
            <a:ext cx="3164206" cy="2968601"/>
          </a:xfrm>
          <a:custGeom>
            <a:avLst/>
            <a:gdLst/>
            <a:ahLst/>
            <a:cxnLst/>
            <a:rect r="r" b="b" t="t" l="l"/>
            <a:pathLst>
              <a:path h="2968601" w="3164206">
                <a:moveTo>
                  <a:pt x="0" y="0"/>
                </a:moveTo>
                <a:lnTo>
                  <a:pt x="3164206" y="0"/>
                </a:lnTo>
                <a:lnTo>
                  <a:pt x="3164206" y="2968601"/>
                </a:lnTo>
                <a:lnTo>
                  <a:pt x="0" y="2968601"/>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523990" y="165113"/>
            <a:ext cx="7121778" cy="863587"/>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Go-To-Market Strategy</a:t>
            </a:r>
          </a:p>
        </p:txBody>
      </p:sp>
      <p:sp>
        <p:nvSpPr>
          <p:cNvPr name="TextBox 8" id="8"/>
          <p:cNvSpPr txBox="true"/>
          <p:nvPr/>
        </p:nvSpPr>
        <p:spPr>
          <a:xfrm rot="0">
            <a:off x="3856205" y="2188164"/>
            <a:ext cx="6053354" cy="688974"/>
          </a:xfrm>
          <a:prstGeom prst="rect">
            <a:avLst/>
          </a:prstGeom>
        </p:spPr>
        <p:txBody>
          <a:bodyPr anchor="t" rtlCol="false" tIns="0" lIns="0" bIns="0" rIns="0">
            <a:spAutoFit/>
          </a:bodyPr>
          <a:lstStyle/>
          <a:p>
            <a:pPr algn="l">
              <a:lnSpc>
                <a:spcPts val="5600"/>
              </a:lnSpc>
            </a:pPr>
            <a:r>
              <a:rPr lang="en-US" sz="4000" b="true">
                <a:solidFill>
                  <a:srgbClr val="FFFFFF"/>
                </a:solidFill>
                <a:latin typeface="Canva Sans Bold"/>
                <a:ea typeface="Canva Sans Bold"/>
                <a:cs typeface="Canva Sans Bold"/>
                <a:sym typeface="Canva Sans Bold"/>
              </a:rPr>
              <a:t>Market Penetration Plan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710061" y="1171786"/>
            <a:ext cx="16867878" cy="8515350"/>
          </a:xfrm>
          <a:prstGeom prst="rect">
            <a:avLst/>
          </a:prstGeom>
        </p:spPr>
        <p:txBody>
          <a:bodyPr anchor="t" rtlCol="false" tIns="0" lIns="0" bIns="0" rIns="0">
            <a:spAutoFit/>
          </a:bodyPr>
          <a:lstStyle/>
          <a:p>
            <a:pPr algn="l">
              <a:lnSpc>
                <a:spcPts val="4200"/>
              </a:lnSpc>
            </a:pPr>
            <a:r>
              <a:rPr lang="en-US" sz="3000">
                <a:solidFill>
                  <a:srgbClr val="FFFFFF"/>
                </a:solidFill>
                <a:latin typeface="Canva Sans"/>
                <a:ea typeface="Canva Sans"/>
                <a:cs typeface="Canva Sans"/>
                <a:sym typeface="Canva Sans"/>
              </a:rPr>
              <a:t>Expensync contributes to several Sustainable Development Goals (SDGs) through its innovative approach to personal finance management:</a:t>
            </a:r>
          </a:p>
          <a:p>
            <a:pPr algn="l">
              <a:lnSpc>
                <a:spcPts val="4200"/>
              </a:lnSpc>
            </a:pP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SDG 1:</a:t>
            </a:r>
            <a:r>
              <a:rPr lang="en-US" sz="3000">
                <a:solidFill>
                  <a:srgbClr val="FFFFFF"/>
                </a:solidFill>
                <a:latin typeface="Canva Sans"/>
                <a:ea typeface="Canva Sans"/>
                <a:cs typeface="Canva Sans"/>
                <a:sym typeface="Canva Sans"/>
              </a:rPr>
              <a:t> No Poverty – By promoting better financial planning an</a:t>
            </a:r>
            <a:r>
              <a:rPr lang="en-US" sz="3000">
                <a:solidFill>
                  <a:srgbClr val="FFFFFF"/>
                </a:solidFill>
                <a:latin typeface="Canva Sans"/>
                <a:ea typeface="Canva Sans"/>
                <a:cs typeface="Canva Sans"/>
                <a:sym typeface="Canva Sans"/>
              </a:rPr>
              <a:t>d savings habits, Expensync helps individuals manage their resources more effectively, reducing the risk of financial instability and poverty.</a:t>
            </a: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SDG 8:</a:t>
            </a:r>
            <a:r>
              <a:rPr lang="en-US" sz="3000">
                <a:solidFill>
                  <a:srgbClr val="FFFFFF"/>
                </a:solidFill>
                <a:latin typeface="Canva Sans"/>
                <a:ea typeface="Canva Sans"/>
                <a:cs typeface="Canva Sans"/>
                <a:sym typeface="Canva Sans"/>
              </a:rPr>
              <a:t> Decent Work and Economic Growth – Expensync supports economic growth by empowering users to make informed financial decisions, which can lead to better financial health and productivity.</a:t>
            </a: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SDG 10:</a:t>
            </a:r>
            <a:r>
              <a:rPr lang="en-US" sz="3000">
                <a:solidFill>
                  <a:srgbClr val="FFFFFF"/>
                </a:solidFill>
                <a:latin typeface="Canva Sans"/>
                <a:ea typeface="Canva Sans"/>
                <a:cs typeface="Canva Sans"/>
                <a:sym typeface="Canva Sans"/>
              </a:rPr>
              <a:t> Reduced Inequality – By providing accessible financial tools and insights, Expensync helps bridge the gap between different income levels, offering everyone a chance to improve their financial literacy and management.</a:t>
            </a:r>
          </a:p>
          <a:p>
            <a:pPr algn="l" marL="647702" indent="-323851" lvl="1">
              <a:lnSpc>
                <a:spcPts val="4200"/>
              </a:lnSpc>
              <a:buFont typeface="Arial"/>
              <a:buChar char="•"/>
            </a:pPr>
            <a:r>
              <a:rPr lang="en-US" b="true" sz="3000">
                <a:solidFill>
                  <a:srgbClr val="FFFFFF"/>
                </a:solidFill>
                <a:latin typeface="Canva Sans Bold"/>
                <a:ea typeface="Canva Sans Bold"/>
                <a:cs typeface="Canva Sans Bold"/>
                <a:sym typeface="Canva Sans Bold"/>
              </a:rPr>
              <a:t>SDG 12:</a:t>
            </a:r>
            <a:r>
              <a:rPr lang="en-US" sz="3000">
                <a:solidFill>
                  <a:srgbClr val="FFFFFF"/>
                </a:solidFill>
                <a:latin typeface="Canva Sans"/>
                <a:ea typeface="Canva Sans"/>
                <a:cs typeface="Canva Sans"/>
                <a:sym typeface="Canva Sans"/>
              </a:rPr>
              <a:t> Responsible Consumption and Production – Expensync encourages mindful spending and budgeting, fostering more responsible consumption patterns and efficient resource use</a:t>
            </a:r>
          </a:p>
          <a:p>
            <a:pPr algn="l">
              <a:lnSpc>
                <a:spcPts val="4200"/>
              </a:lnSpc>
            </a:pPr>
          </a:p>
        </p:txBody>
      </p:sp>
      <p:sp>
        <p:nvSpPr>
          <p:cNvPr name="TextBox 3" id="3"/>
          <p:cNvSpPr txBox="true"/>
          <p:nvPr/>
        </p:nvSpPr>
        <p:spPr>
          <a:xfrm rot="0">
            <a:off x="5380882" y="-123825"/>
            <a:ext cx="4672878" cy="1028701"/>
          </a:xfrm>
          <a:prstGeom prst="rect">
            <a:avLst/>
          </a:prstGeom>
        </p:spPr>
        <p:txBody>
          <a:bodyPr anchor="t" rtlCol="false" tIns="0" lIns="0" bIns="0" rIns="0">
            <a:spAutoFit/>
          </a:bodyPr>
          <a:lstStyle/>
          <a:p>
            <a:pPr algn="ctr">
              <a:lnSpc>
                <a:spcPts val="8399"/>
              </a:lnSpc>
            </a:pPr>
            <a:r>
              <a:rPr lang="en-US" sz="5999" b="true">
                <a:solidFill>
                  <a:srgbClr val="FFFFFF"/>
                </a:solidFill>
                <a:latin typeface="Roboto Bold"/>
                <a:ea typeface="Roboto Bold"/>
                <a:cs typeface="Roboto Bold"/>
                <a:sym typeface="Roboto Bold"/>
              </a:rPr>
              <a:t>Social Impact</a:t>
            </a:r>
          </a:p>
        </p:txBody>
      </p:sp>
      <p:sp>
        <p:nvSpPr>
          <p:cNvPr name="Freeform 4" id="4"/>
          <p:cNvSpPr/>
          <p:nvPr/>
        </p:nvSpPr>
        <p:spPr>
          <a:xfrm flipH="false" flipV="false" rot="0">
            <a:off x="11398518" y="123166"/>
            <a:ext cx="4301332" cy="1556300"/>
          </a:xfrm>
          <a:custGeom>
            <a:avLst/>
            <a:gdLst/>
            <a:ahLst/>
            <a:cxnLst/>
            <a:rect r="r" b="b" t="t" l="l"/>
            <a:pathLst>
              <a:path h="1556300" w="4301332">
                <a:moveTo>
                  <a:pt x="0" y="0"/>
                </a:moveTo>
                <a:lnTo>
                  <a:pt x="4301332" y="0"/>
                </a:lnTo>
                <a:lnTo>
                  <a:pt x="4301332" y="1556300"/>
                </a:lnTo>
                <a:lnTo>
                  <a:pt x="0" y="155630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10061" y="0"/>
            <a:ext cx="4301332" cy="1556300"/>
          </a:xfrm>
          <a:custGeom>
            <a:avLst/>
            <a:gdLst/>
            <a:ahLst/>
            <a:cxnLst/>
            <a:rect r="r" b="b" t="t" l="l"/>
            <a:pathLst>
              <a:path h="1556300" w="4301332">
                <a:moveTo>
                  <a:pt x="0" y="0"/>
                </a:moveTo>
                <a:lnTo>
                  <a:pt x="4301332" y="0"/>
                </a:lnTo>
                <a:lnTo>
                  <a:pt x="4301332" y="1556300"/>
                </a:lnTo>
                <a:lnTo>
                  <a:pt x="0" y="155630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883908" y="3305454"/>
            <a:ext cx="12466219" cy="4921250"/>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Seeking $2 million in seed funding</a:t>
            </a:r>
          </a:p>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Use </a:t>
            </a:r>
            <a:r>
              <a:rPr lang="en-US" sz="3499">
                <a:solidFill>
                  <a:srgbClr val="FFFFFF"/>
                </a:solidFill>
                <a:latin typeface="Canva Sans"/>
                <a:ea typeface="Canva Sans"/>
                <a:cs typeface="Canva Sans"/>
                <a:sym typeface="Canva Sans"/>
              </a:rPr>
              <a:t>of funds:</a:t>
            </a:r>
          </a:p>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40% for product development and feature expansion</a:t>
            </a:r>
          </a:p>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30% for marketing and user acquisition</a:t>
            </a:r>
          </a:p>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20% for team expansion (focus on data science and UI/UX)</a:t>
            </a:r>
          </a:p>
          <a:p>
            <a:pPr algn="l" marL="755649" indent="-377824" lvl="1">
              <a:lnSpc>
                <a:spcPts val="4899"/>
              </a:lnSpc>
              <a:buFont typeface="Arial"/>
              <a:buChar char="•"/>
            </a:pPr>
            <a:r>
              <a:rPr lang="en-US" sz="3499">
                <a:solidFill>
                  <a:srgbClr val="FFFFFF"/>
                </a:solidFill>
                <a:latin typeface="Canva Sans"/>
                <a:ea typeface="Canva Sans"/>
                <a:cs typeface="Canva Sans"/>
                <a:sym typeface="Canva Sans"/>
              </a:rPr>
              <a:t>10% for operational costs</a:t>
            </a:r>
          </a:p>
          <a:p>
            <a:pPr algn="l">
              <a:lnSpc>
                <a:spcPts val="4899"/>
              </a:lnSpc>
            </a:pPr>
          </a:p>
        </p:txBody>
      </p:sp>
      <p:sp>
        <p:nvSpPr>
          <p:cNvPr name="Freeform 3" id="3"/>
          <p:cNvSpPr/>
          <p:nvPr/>
        </p:nvSpPr>
        <p:spPr>
          <a:xfrm flipH="false" flipV="false" rot="0">
            <a:off x="14650452" y="6768962"/>
            <a:ext cx="2411900" cy="2915484"/>
          </a:xfrm>
          <a:custGeom>
            <a:avLst/>
            <a:gdLst/>
            <a:ahLst/>
            <a:cxnLst/>
            <a:rect r="r" b="b" t="t" l="l"/>
            <a:pathLst>
              <a:path h="2915484" w="2411900">
                <a:moveTo>
                  <a:pt x="0" y="0"/>
                </a:moveTo>
                <a:lnTo>
                  <a:pt x="2411900" y="0"/>
                </a:lnTo>
                <a:lnTo>
                  <a:pt x="2411900" y="2915484"/>
                </a:lnTo>
                <a:lnTo>
                  <a:pt x="0" y="2915484"/>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84850" y="1691286"/>
            <a:ext cx="4258108"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Canva Sans Bold"/>
                <a:ea typeface="Canva Sans Bold"/>
                <a:cs typeface="Canva Sans Bold"/>
                <a:sym typeface="Canva Sans Bold"/>
              </a:rPr>
              <a:t>Investment Request</a:t>
            </a:r>
          </a:p>
        </p:txBody>
      </p:sp>
      <p:sp>
        <p:nvSpPr>
          <p:cNvPr name="TextBox 5" id="5"/>
          <p:cNvSpPr txBox="true"/>
          <p:nvPr/>
        </p:nvSpPr>
        <p:spPr>
          <a:xfrm rot="0">
            <a:off x="1363365" y="-6973"/>
            <a:ext cx="5579594" cy="1035673"/>
          </a:xfrm>
          <a:prstGeom prst="rect">
            <a:avLst/>
          </a:prstGeom>
        </p:spPr>
        <p:txBody>
          <a:bodyPr anchor="t" rtlCol="false" tIns="0" lIns="0" bIns="0" rIns="0">
            <a:spAutoFit/>
          </a:bodyPr>
          <a:lstStyle/>
          <a:p>
            <a:pPr algn="ctr">
              <a:lnSpc>
                <a:spcPts val="8540"/>
              </a:lnSpc>
            </a:pPr>
            <a:r>
              <a:rPr lang="en-US" sz="6100" b="true">
                <a:solidFill>
                  <a:srgbClr val="FFFFFF"/>
                </a:solidFill>
                <a:latin typeface="Canva Sans Bold"/>
                <a:ea typeface="Canva Sans Bold"/>
                <a:cs typeface="Canva Sans Bold"/>
                <a:sym typeface="Canva Sans Bold"/>
              </a:rPr>
              <a:t>Our Ask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94360" y="0"/>
            <a:ext cx="8593640" cy="10287000"/>
            <a:chOff x="0" y="0"/>
            <a:chExt cx="2037011" cy="2438400"/>
          </a:xfrm>
        </p:grpSpPr>
        <p:sp>
          <p:nvSpPr>
            <p:cNvPr name="Freeform 3" id="3"/>
            <p:cNvSpPr/>
            <p:nvPr/>
          </p:nvSpPr>
          <p:spPr>
            <a:xfrm flipH="false" flipV="false" rot="0">
              <a:off x="0" y="0"/>
              <a:ext cx="2037011" cy="2438400"/>
            </a:xfrm>
            <a:custGeom>
              <a:avLst/>
              <a:gdLst/>
              <a:ahLst/>
              <a:cxnLst/>
              <a:rect r="r" b="b" t="t" l="l"/>
              <a:pathLst>
                <a:path h="2438400" w="2037011">
                  <a:moveTo>
                    <a:pt x="0" y="0"/>
                  </a:moveTo>
                  <a:lnTo>
                    <a:pt x="2037011" y="0"/>
                  </a:lnTo>
                  <a:lnTo>
                    <a:pt x="2037011" y="2438400"/>
                  </a:lnTo>
                  <a:lnTo>
                    <a:pt x="0" y="2438400"/>
                  </a:lnTo>
                  <a:close/>
                </a:path>
              </a:pathLst>
            </a:custGeom>
            <a:solidFill>
              <a:srgbClr val="071C42"/>
            </a:solidFill>
          </p:spPr>
        </p:sp>
        <p:sp>
          <p:nvSpPr>
            <p:cNvPr name="TextBox 4" id="4"/>
            <p:cNvSpPr txBox="true"/>
            <p:nvPr/>
          </p:nvSpPr>
          <p:spPr>
            <a:xfrm>
              <a:off x="0" y="-38100"/>
              <a:ext cx="2037011" cy="2476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6" id="6"/>
          <p:cNvGrpSpPr/>
          <p:nvPr/>
        </p:nvGrpSpPr>
        <p:grpSpPr>
          <a:xfrm rot="-5400000">
            <a:off x="16024361" y="1974906"/>
            <a:ext cx="4238545" cy="288733"/>
            <a:chOff x="0" y="0"/>
            <a:chExt cx="1116325" cy="76045"/>
          </a:xfrm>
        </p:grpSpPr>
        <p:sp>
          <p:nvSpPr>
            <p:cNvPr name="Freeform 7" id="7"/>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8" id="8"/>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true" rot="0">
            <a:off x="11305676" y="5268621"/>
            <a:ext cx="9005307" cy="6565688"/>
          </a:xfrm>
          <a:custGeom>
            <a:avLst/>
            <a:gdLst/>
            <a:ahLst/>
            <a:cxnLst/>
            <a:rect r="r" b="b" t="t" l="l"/>
            <a:pathLst>
              <a:path h="6565688" w="9005307">
                <a:moveTo>
                  <a:pt x="0" y="6565688"/>
                </a:moveTo>
                <a:lnTo>
                  <a:pt x="9005307" y="6565688"/>
                </a:lnTo>
                <a:lnTo>
                  <a:pt x="9005307" y="0"/>
                </a:lnTo>
                <a:lnTo>
                  <a:pt x="0" y="0"/>
                </a:lnTo>
                <a:lnTo>
                  <a:pt x="0" y="6565688"/>
                </a:lnTo>
                <a:close/>
              </a:path>
            </a:pathLst>
          </a:custGeom>
          <a:blipFill>
            <a:blip r:embed="rId2">
              <a:alphaModFix amt="67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71318" y="1028700"/>
            <a:ext cx="2841321" cy="3229843"/>
            <a:chOff x="0" y="0"/>
            <a:chExt cx="3788428" cy="4306457"/>
          </a:xfrm>
        </p:grpSpPr>
        <p:pic>
          <p:nvPicPr>
            <p:cNvPr name="Picture 11" id="11"/>
            <p:cNvPicPr>
              <a:picLocks noChangeAspect="true"/>
            </p:cNvPicPr>
            <p:nvPr/>
          </p:nvPicPr>
          <p:blipFill>
            <a:blip r:embed="rId4"/>
            <a:srcRect l="6014" t="0" r="6014" b="0"/>
            <a:stretch>
              <a:fillRect/>
            </a:stretch>
          </p:blipFill>
          <p:spPr>
            <a:xfrm flipH="false" flipV="false">
              <a:off x="0" y="0"/>
              <a:ext cx="3788428" cy="4306457"/>
            </a:xfrm>
            <a:prstGeom prst="rect">
              <a:avLst/>
            </a:prstGeom>
          </p:spPr>
        </p:pic>
      </p:grpSp>
      <p:grpSp>
        <p:nvGrpSpPr>
          <p:cNvPr name="Group 12" id="12"/>
          <p:cNvGrpSpPr/>
          <p:nvPr/>
        </p:nvGrpSpPr>
        <p:grpSpPr>
          <a:xfrm rot="0">
            <a:off x="5121237" y="1028700"/>
            <a:ext cx="2841321" cy="3229843"/>
            <a:chOff x="0" y="0"/>
            <a:chExt cx="3788428" cy="4306457"/>
          </a:xfrm>
        </p:grpSpPr>
        <p:pic>
          <p:nvPicPr>
            <p:cNvPr name="Picture 13" id="13"/>
            <p:cNvPicPr>
              <a:picLocks noChangeAspect="true"/>
            </p:cNvPicPr>
            <p:nvPr/>
          </p:nvPicPr>
          <p:blipFill>
            <a:blip r:embed="rId5"/>
            <a:srcRect l="0" t="11137" r="0" b="11137"/>
            <a:stretch>
              <a:fillRect/>
            </a:stretch>
          </p:blipFill>
          <p:spPr>
            <a:xfrm flipH="false" flipV="false">
              <a:off x="0" y="0"/>
              <a:ext cx="3788428" cy="4306457"/>
            </a:xfrm>
            <a:prstGeom prst="rect">
              <a:avLst/>
            </a:prstGeom>
          </p:spPr>
        </p:pic>
      </p:grpSp>
      <p:grpSp>
        <p:nvGrpSpPr>
          <p:cNvPr name="Group 14" id="14"/>
          <p:cNvGrpSpPr/>
          <p:nvPr/>
        </p:nvGrpSpPr>
        <p:grpSpPr>
          <a:xfrm rot="0">
            <a:off x="5098138" y="5679956"/>
            <a:ext cx="2841321" cy="3229843"/>
            <a:chOff x="0" y="0"/>
            <a:chExt cx="3788428" cy="4306457"/>
          </a:xfrm>
        </p:grpSpPr>
        <p:pic>
          <p:nvPicPr>
            <p:cNvPr name="Picture 15" id="15"/>
            <p:cNvPicPr>
              <a:picLocks noChangeAspect="true"/>
            </p:cNvPicPr>
            <p:nvPr/>
          </p:nvPicPr>
          <p:blipFill>
            <a:blip r:embed="rId6"/>
            <a:srcRect l="0" t="5501" r="0" b="5501"/>
            <a:stretch>
              <a:fillRect/>
            </a:stretch>
          </p:blipFill>
          <p:spPr>
            <a:xfrm flipH="false" flipV="false">
              <a:off x="0" y="0"/>
              <a:ext cx="3788428" cy="4306457"/>
            </a:xfrm>
            <a:prstGeom prst="rect">
              <a:avLst/>
            </a:prstGeom>
          </p:spPr>
        </p:pic>
      </p:grpSp>
      <p:grpSp>
        <p:nvGrpSpPr>
          <p:cNvPr name="Group 16" id="16"/>
          <p:cNvGrpSpPr/>
          <p:nvPr/>
        </p:nvGrpSpPr>
        <p:grpSpPr>
          <a:xfrm rot="0">
            <a:off x="1648218" y="5679956"/>
            <a:ext cx="2841321" cy="3229843"/>
            <a:chOff x="0" y="0"/>
            <a:chExt cx="3788428" cy="4306457"/>
          </a:xfrm>
        </p:grpSpPr>
        <p:pic>
          <p:nvPicPr>
            <p:cNvPr name="Picture 17" id="17"/>
            <p:cNvPicPr>
              <a:picLocks noChangeAspect="true"/>
            </p:cNvPicPr>
            <p:nvPr/>
          </p:nvPicPr>
          <p:blipFill>
            <a:blip r:embed="rId7"/>
            <a:srcRect l="0" t="12108" r="0" b="12108"/>
            <a:stretch>
              <a:fillRect/>
            </a:stretch>
          </p:blipFill>
          <p:spPr>
            <a:xfrm flipH="false" flipV="false">
              <a:off x="0" y="0"/>
              <a:ext cx="3788428" cy="4306457"/>
            </a:xfrm>
            <a:prstGeom prst="rect">
              <a:avLst/>
            </a:prstGeom>
          </p:spPr>
        </p:pic>
      </p:grpSp>
      <p:sp>
        <p:nvSpPr>
          <p:cNvPr name="TextBox 18" id="18"/>
          <p:cNvSpPr txBox="true"/>
          <p:nvPr/>
        </p:nvSpPr>
        <p:spPr>
          <a:xfrm rot="0">
            <a:off x="10485446" y="1214397"/>
            <a:ext cx="3627020"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Our Team</a:t>
            </a:r>
          </a:p>
        </p:txBody>
      </p:sp>
      <p:sp>
        <p:nvSpPr>
          <p:cNvPr name="TextBox 19" id="19"/>
          <p:cNvSpPr txBox="true"/>
          <p:nvPr/>
        </p:nvSpPr>
        <p:spPr>
          <a:xfrm rot="0">
            <a:off x="9984857" y="2788754"/>
            <a:ext cx="7014199" cy="2239010"/>
          </a:xfrm>
          <a:prstGeom prst="rect">
            <a:avLst/>
          </a:prstGeom>
        </p:spPr>
        <p:txBody>
          <a:bodyPr anchor="t" rtlCol="false" tIns="0" lIns="0" bIns="0" rIns="0">
            <a:spAutoFit/>
          </a:bodyPr>
          <a:lstStyle/>
          <a:p>
            <a:pPr algn="l">
              <a:lnSpc>
                <a:spcPts val="4479"/>
              </a:lnSpc>
            </a:pPr>
            <a:r>
              <a:rPr lang="en-US" sz="2799" b="true">
                <a:solidFill>
                  <a:srgbClr val="FFFFFF"/>
                </a:solidFill>
                <a:latin typeface="Poppins Bold"/>
                <a:ea typeface="Poppins Bold"/>
                <a:cs typeface="Poppins Bold"/>
                <a:sym typeface="Poppins Bold"/>
              </a:rPr>
              <a:t>At Expensync, our team is dedicated to transforming personal finance management through innovation and expertise:</a:t>
            </a:r>
          </a:p>
        </p:txBody>
      </p:sp>
      <p:sp>
        <p:nvSpPr>
          <p:cNvPr name="TextBox 20" id="20"/>
          <p:cNvSpPr txBox="true"/>
          <p:nvPr/>
        </p:nvSpPr>
        <p:spPr>
          <a:xfrm rot="0">
            <a:off x="1671318" y="4542849"/>
            <a:ext cx="2841321" cy="333375"/>
          </a:xfrm>
          <a:prstGeom prst="rect">
            <a:avLst/>
          </a:prstGeom>
        </p:spPr>
        <p:txBody>
          <a:bodyPr anchor="t" rtlCol="false" tIns="0" lIns="0" bIns="0" rIns="0">
            <a:spAutoFit/>
          </a:bodyPr>
          <a:lstStyle/>
          <a:p>
            <a:pPr algn="ctr">
              <a:lnSpc>
                <a:spcPts val="2401"/>
              </a:lnSpc>
            </a:pPr>
            <a:r>
              <a:rPr lang="en-US" b="true" sz="2001">
                <a:solidFill>
                  <a:srgbClr val="101010"/>
                </a:solidFill>
                <a:latin typeface="Poppins Bold"/>
                <a:ea typeface="Poppins Bold"/>
                <a:cs typeface="Poppins Bold"/>
                <a:sym typeface="Poppins Bold"/>
              </a:rPr>
              <a:t>John Thiongo</a:t>
            </a:r>
          </a:p>
        </p:txBody>
      </p:sp>
      <p:sp>
        <p:nvSpPr>
          <p:cNvPr name="TextBox 21" id="21"/>
          <p:cNvSpPr txBox="true"/>
          <p:nvPr/>
        </p:nvSpPr>
        <p:spPr>
          <a:xfrm rot="0">
            <a:off x="5121237" y="4542849"/>
            <a:ext cx="2841321" cy="333375"/>
          </a:xfrm>
          <a:prstGeom prst="rect">
            <a:avLst/>
          </a:prstGeom>
        </p:spPr>
        <p:txBody>
          <a:bodyPr anchor="t" rtlCol="false" tIns="0" lIns="0" bIns="0" rIns="0">
            <a:spAutoFit/>
          </a:bodyPr>
          <a:lstStyle/>
          <a:p>
            <a:pPr algn="ctr">
              <a:lnSpc>
                <a:spcPts val="2401"/>
              </a:lnSpc>
            </a:pPr>
            <a:r>
              <a:rPr lang="en-US" b="true" sz="2001">
                <a:solidFill>
                  <a:srgbClr val="101010"/>
                </a:solidFill>
                <a:latin typeface="Poppins Bold"/>
                <a:ea typeface="Poppins Bold"/>
                <a:cs typeface="Poppins Bold"/>
                <a:sym typeface="Poppins Bold"/>
              </a:rPr>
              <a:t>Mary Ann</a:t>
            </a:r>
          </a:p>
        </p:txBody>
      </p:sp>
      <p:sp>
        <p:nvSpPr>
          <p:cNvPr name="TextBox 22" id="22"/>
          <p:cNvSpPr txBox="true"/>
          <p:nvPr/>
        </p:nvSpPr>
        <p:spPr>
          <a:xfrm rot="0">
            <a:off x="5098138" y="9194105"/>
            <a:ext cx="2841321" cy="333375"/>
          </a:xfrm>
          <a:prstGeom prst="rect">
            <a:avLst/>
          </a:prstGeom>
        </p:spPr>
        <p:txBody>
          <a:bodyPr anchor="t" rtlCol="false" tIns="0" lIns="0" bIns="0" rIns="0">
            <a:spAutoFit/>
          </a:bodyPr>
          <a:lstStyle/>
          <a:p>
            <a:pPr algn="ctr">
              <a:lnSpc>
                <a:spcPts val="2401"/>
              </a:lnSpc>
            </a:pPr>
            <a:r>
              <a:rPr lang="en-US" b="true" sz="2001">
                <a:solidFill>
                  <a:srgbClr val="101010"/>
                </a:solidFill>
                <a:latin typeface="Poppins Bold"/>
                <a:ea typeface="Poppins Bold"/>
                <a:cs typeface="Poppins Bold"/>
                <a:sym typeface="Poppins Bold"/>
              </a:rPr>
              <a:t>Juliana Mutuku</a:t>
            </a:r>
          </a:p>
        </p:txBody>
      </p:sp>
      <p:sp>
        <p:nvSpPr>
          <p:cNvPr name="TextBox 23" id="23"/>
          <p:cNvSpPr txBox="true"/>
          <p:nvPr/>
        </p:nvSpPr>
        <p:spPr>
          <a:xfrm rot="0">
            <a:off x="1648218" y="9194105"/>
            <a:ext cx="2841321" cy="333375"/>
          </a:xfrm>
          <a:prstGeom prst="rect">
            <a:avLst/>
          </a:prstGeom>
        </p:spPr>
        <p:txBody>
          <a:bodyPr anchor="t" rtlCol="false" tIns="0" lIns="0" bIns="0" rIns="0">
            <a:spAutoFit/>
          </a:bodyPr>
          <a:lstStyle/>
          <a:p>
            <a:pPr algn="ctr">
              <a:lnSpc>
                <a:spcPts val="2401"/>
              </a:lnSpc>
            </a:pPr>
            <a:r>
              <a:rPr lang="en-US" b="true" sz="2001">
                <a:solidFill>
                  <a:srgbClr val="101010"/>
                </a:solidFill>
                <a:latin typeface="Poppins Bold"/>
                <a:ea typeface="Poppins Bold"/>
                <a:cs typeface="Poppins Bold"/>
                <a:sym typeface="Poppins Bold"/>
              </a:rPr>
              <a:t>Sebastian Atieno</a:t>
            </a:r>
          </a:p>
        </p:txBody>
      </p:sp>
      <p:sp>
        <p:nvSpPr>
          <p:cNvPr name="TextBox 24" id="24"/>
          <p:cNvSpPr txBox="true"/>
          <p:nvPr/>
        </p:nvSpPr>
        <p:spPr>
          <a:xfrm rot="0">
            <a:off x="2172125" y="4960065"/>
            <a:ext cx="1839707" cy="308556"/>
          </a:xfrm>
          <a:prstGeom prst="rect">
            <a:avLst/>
          </a:prstGeom>
        </p:spPr>
        <p:txBody>
          <a:bodyPr anchor="t" rtlCol="false" tIns="0" lIns="0" bIns="0" rIns="0">
            <a:spAutoFit/>
          </a:bodyPr>
          <a:lstStyle/>
          <a:p>
            <a:pPr algn="ctr">
              <a:lnSpc>
                <a:spcPts val="2596"/>
              </a:lnSpc>
            </a:pPr>
            <a:r>
              <a:rPr lang="en-US" sz="1500">
                <a:solidFill>
                  <a:srgbClr val="545454"/>
                </a:solidFill>
                <a:latin typeface="Poppins"/>
                <a:ea typeface="Poppins"/>
                <a:cs typeface="Poppins"/>
                <a:sym typeface="Poppins"/>
              </a:rPr>
              <a:t>CEO &amp; Founder</a:t>
            </a:r>
          </a:p>
        </p:txBody>
      </p:sp>
      <p:sp>
        <p:nvSpPr>
          <p:cNvPr name="TextBox 25" id="25"/>
          <p:cNvSpPr txBox="true"/>
          <p:nvPr/>
        </p:nvSpPr>
        <p:spPr>
          <a:xfrm rot="0">
            <a:off x="5551160" y="4960065"/>
            <a:ext cx="1981475" cy="308556"/>
          </a:xfrm>
          <a:prstGeom prst="rect">
            <a:avLst/>
          </a:prstGeom>
        </p:spPr>
        <p:txBody>
          <a:bodyPr anchor="t" rtlCol="false" tIns="0" lIns="0" bIns="0" rIns="0">
            <a:spAutoFit/>
          </a:bodyPr>
          <a:lstStyle/>
          <a:p>
            <a:pPr algn="ctr">
              <a:lnSpc>
                <a:spcPts val="2596"/>
              </a:lnSpc>
            </a:pPr>
            <a:r>
              <a:rPr lang="en-US" sz="1500">
                <a:solidFill>
                  <a:srgbClr val="545454"/>
                </a:solidFill>
                <a:latin typeface="Poppins"/>
                <a:ea typeface="Poppins"/>
                <a:cs typeface="Poppins"/>
                <a:sym typeface="Poppins"/>
              </a:rPr>
              <a:t>Co-Founder/CTO)</a:t>
            </a:r>
          </a:p>
        </p:txBody>
      </p:sp>
      <p:sp>
        <p:nvSpPr>
          <p:cNvPr name="TextBox 26" id="26"/>
          <p:cNvSpPr txBox="true"/>
          <p:nvPr/>
        </p:nvSpPr>
        <p:spPr>
          <a:xfrm rot="0">
            <a:off x="2359660" y="9611321"/>
            <a:ext cx="1418437" cy="308556"/>
          </a:xfrm>
          <a:prstGeom prst="rect">
            <a:avLst/>
          </a:prstGeom>
        </p:spPr>
        <p:txBody>
          <a:bodyPr anchor="t" rtlCol="false" tIns="0" lIns="0" bIns="0" rIns="0">
            <a:spAutoFit/>
          </a:bodyPr>
          <a:lstStyle/>
          <a:p>
            <a:pPr algn="ctr">
              <a:lnSpc>
                <a:spcPts val="2596"/>
              </a:lnSpc>
            </a:pPr>
            <a:r>
              <a:rPr lang="en-US" sz="1500">
                <a:solidFill>
                  <a:srgbClr val="545454"/>
                </a:solidFill>
                <a:latin typeface="Poppins"/>
                <a:ea typeface="Poppins"/>
                <a:cs typeface="Poppins"/>
                <a:sym typeface="Poppins"/>
              </a:rPr>
              <a:t>Lead Designer</a:t>
            </a:r>
          </a:p>
        </p:txBody>
      </p:sp>
      <p:sp>
        <p:nvSpPr>
          <p:cNvPr name="TextBox 27" id="27"/>
          <p:cNvSpPr txBox="true"/>
          <p:nvPr/>
        </p:nvSpPr>
        <p:spPr>
          <a:xfrm rot="0">
            <a:off x="5703711" y="9611321"/>
            <a:ext cx="2005617" cy="308556"/>
          </a:xfrm>
          <a:prstGeom prst="rect">
            <a:avLst/>
          </a:prstGeom>
        </p:spPr>
        <p:txBody>
          <a:bodyPr anchor="t" rtlCol="false" tIns="0" lIns="0" bIns="0" rIns="0">
            <a:spAutoFit/>
          </a:bodyPr>
          <a:lstStyle/>
          <a:p>
            <a:pPr algn="ctr">
              <a:lnSpc>
                <a:spcPts val="2596"/>
              </a:lnSpc>
            </a:pPr>
            <a:r>
              <a:rPr lang="en-US" sz="1500">
                <a:solidFill>
                  <a:srgbClr val="545454"/>
                </a:solidFill>
                <a:latin typeface="Poppins"/>
                <a:ea typeface="Poppins"/>
                <a:cs typeface="Poppins"/>
                <a:sym typeface="Poppins"/>
              </a:rPr>
              <a:t>Head of Marketing</a:t>
            </a:r>
          </a:p>
        </p:txBody>
      </p:sp>
      <p:sp>
        <p:nvSpPr>
          <p:cNvPr name="TextBox 28" id="28"/>
          <p:cNvSpPr txBox="true"/>
          <p:nvPr/>
        </p:nvSpPr>
        <p:spPr>
          <a:xfrm rot="0">
            <a:off x="9984857" y="5694514"/>
            <a:ext cx="7014199" cy="3362960"/>
          </a:xfrm>
          <a:prstGeom prst="rect">
            <a:avLst/>
          </a:prstGeom>
        </p:spPr>
        <p:txBody>
          <a:bodyPr anchor="t" rtlCol="false" tIns="0" lIns="0" bIns="0" rIns="0">
            <a:spAutoFit/>
          </a:bodyPr>
          <a:lstStyle/>
          <a:p>
            <a:pPr algn="l">
              <a:lnSpc>
                <a:spcPts val="4479"/>
              </a:lnSpc>
            </a:pPr>
            <a:r>
              <a:rPr lang="en-US" sz="2799" b="true">
                <a:solidFill>
                  <a:srgbClr val="FFFFFF"/>
                </a:solidFill>
                <a:latin typeface="Poppins Bold"/>
                <a:ea typeface="Poppins Bold"/>
                <a:cs typeface="Poppins Bold"/>
                <a:sym typeface="Poppins Bold"/>
              </a:rPr>
              <a:t>Together, our diverse team combines technical expertise, creative vision, and strategic insight to deliver a top-notch financial management solution that meets the needs of our users and drives positive social impact.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8981917" y="3241867"/>
            <a:ext cx="1652152" cy="363855"/>
          </a:xfrm>
          <a:prstGeom prst="rect">
            <a:avLst/>
          </a:prstGeom>
        </p:spPr>
        <p:txBody>
          <a:bodyPr anchor="t" rtlCol="false" tIns="0" lIns="0" bIns="0" rIns="0">
            <a:spAutoFit/>
          </a:bodyPr>
          <a:lstStyle/>
          <a:p>
            <a:pPr algn="l" marL="0" indent="0" lvl="0">
              <a:lnSpc>
                <a:spcPts val="2639"/>
              </a:lnSpc>
              <a:spcBef>
                <a:spcPct val="0"/>
              </a:spcBef>
            </a:pPr>
            <a:r>
              <a:rPr lang="en-US" b="true" sz="2399" spc="230">
                <a:solidFill>
                  <a:srgbClr val="FFFFFF"/>
                </a:solidFill>
                <a:latin typeface="Poppins Bold"/>
                <a:ea typeface="Poppins Bold"/>
                <a:cs typeface="Poppins Bold"/>
                <a:sym typeface="Poppins Bold"/>
              </a:rPr>
              <a:t>Address</a:t>
            </a:r>
          </a:p>
        </p:txBody>
      </p:sp>
      <p:sp>
        <p:nvSpPr>
          <p:cNvPr name="TextBox 3" id="3"/>
          <p:cNvSpPr txBox="true"/>
          <p:nvPr/>
        </p:nvSpPr>
        <p:spPr>
          <a:xfrm rot="0">
            <a:off x="8981917" y="3761252"/>
            <a:ext cx="5341105"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123 Anywhere St., Any City, ST 12345</a:t>
            </a:r>
          </a:p>
        </p:txBody>
      </p:sp>
      <p:sp>
        <p:nvSpPr>
          <p:cNvPr name="TextBox 4" id="4"/>
          <p:cNvSpPr txBox="true"/>
          <p:nvPr/>
        </p:nvSpPr>
        <p:spPr>
          <a:xfrm rot="0">
            <a:off x="8981917" y="4779645"/>
            <a:ext cx="3221317" cy="363855"/>
          </a:xfrm>
          <a:prstGeom prst="rect">
            <a:avLst/>
          </a:prstGeom>
        </p:spPr>
        <p:txBody>
          <a:bodyPr anchor="t" rtlCol="false" tIns="0" lIns="0" bIns="0" rIns="0">
            <a:spAutoFit/>
          </a:bodyPr>
          <a:lstStyle/>
          <a:p>
            <a:pPr algn="l" marL="0" indent="0" lvl="0">
              <a:lnSpc>
                <a:spcPts val="2639"/>
              </a:lnSpc>
              <a:spcBef>
                <a:spcPct val="0"/>
              </a:spcBef>
            </a:pPr>
            <a:r>
              <a:rPr lang="en-US" b="true" sz="2399" spc="230">
                <a:solidFill>
                  <a:srgbClr val="FFFFFF"/>
                </a:solidFill>
                <a:latin typeface="Poppins Bold"/>
                <a:ea typeface="Poppins Bold"/>
                <a:cs typeface="Poppins Bold"/>
                <a:sym typeface="Poppins Bold"/>
              </a:rPr>
              <a:t>Phone Number</a:t>
            </a:r>
          </a:p>
        </p:txBody>
      </p:sp>
      <p:sp>
        <p:nvSpPr>
          <p:cNvPr name="TextBox 5" id="5"/>
          <p:cNvSpPr txBox="true"/>
          <p:nvPr/>
        </p:nvSpPr>
        <p:spPr>
          <a:xfrm rot="0">
            <a:off x="8981917" y="5408738"/>
            <a:ext cx="5341105"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+254111384918</a:t>
            </a:r>
          </a:p>
        </p:txBody>
      </p:sp>
      <p:sp>
        <p:nvSpPr>
          <p:cNvPr name="TextBox 6" id="6"/>
          <p:cNvSpPr txBox="true"/>
          <p:nvPr/>
        </p:nvSpPr>
        <p:spPr>
          <a:xfrm rot="0">
            <a:off x="8981917" y="6365390"/>
            <a:ext cx="2670553" cy="363855"/>
          </a:xfrm>
          <a:prstGeom prst="rect">
            <a:avLst/>
          </a:prstGeom>
        </p:spPr>
        <p:txBody>
          <a:bodyPr anchor="t" rtlCol="false" tIns="0" lIns="0" bIns="0" rIns="0">
            <a:spAutoFit/>
          </a:bodyPr>
          <a:lstStyle/>
          <a:p>
            <a:pPr algn="l" marL="0" indent="0" lvl="0">
              <a:lnSpc>
                <a:spcPts val="2639"/>
              </a:lnSpc>
              <a:spcBef>
                <a:spcPct val="0"/>
              </a:spcBef>
            </a:pPr>
            <a:r>
              <a:rPr lang="en-US" b="true" sz="2399" spc="230">
                <a:solidFill>
                  <a:srgbClr val="FFFFFF"/>
                </a:solidFill>
                <a:latin typeface="Poppins Bold"/>
                <a:ea typeface="Poppins Bold"/>
                <a:cs typeface="Poppins Bold"/>
                <a:sym typeface="Poppins Bold"/>
              </a:rPr>
              <a:t>Email Adress</a:t>
            </a:r>
          </a:p>
        </p:txBody>
      </p:sp>
      <p:sp>
        <p:nvSpPr>
          <p:cNvPr name="TextBox 7" id="7"/>
          <p:cNvSpPr txBox="true"/>
          <p:nvPr/>
        </p:nvSpPr>
        <p:spPr>
          <a:xfrm rot="0">
            <a:off x="8981917" y="7034826"/>
            <a:ext cx="5341105"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johnthiongo@protonmail.com</a:t>
            </a:r>
          </a:p>
        </p:txBody>
      </p:sp>
      <p:sp>
        <p:nvSpPr>
          <p:cNvPr name="TextBox 8" id="8"/>
          <p:cNvSpPr txBox="true"/>
          <p:nvPr/>
        </p:nvSpPr>
        <p:spPr>
          <a:xfrm rot="0">
            <a:off x="8981917" y="1912899"/>
            <a:ext cx="4668112"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Contact Us</a:t>
            </a:r>
          </a:p>
        </p:txBody>
      </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8981917" y="9998267"/>
            <a:ext cx="9995383" cy="288733"/>
            <a:chOff x="0" y="0"/>
            <a:chExt cx="2632529" cy="76045"/>
          </a:xfrm>
        </p:grpSpPr>
        <p:sp>
          <p:nvSpPr>
            <p:cNvPr name="Freeform 12" id="12"/>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13" id="13"/>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8981917" y="7888266"/>
            <a:ext cx="2670553" cy="363855"/>
          </a:xfrm>
          <a:prstGeom prst="rect">
            <a:avLst/>
          </a:prstGeom>
        </p:spPr>
        <p:txBody>
          <a:bodyPr anchor="t" rtlCol="false" tIns="0" lIns="0" bIns="0" rIns="0">
            <a:spAutoFit/>
          </a:bodyPr>
          <a:lstStyle/>
          <a:p>
            <a:pPr algn="l" marL="0" indent="0" lvl="0">
              <a:lnSpc>
                <a:spcPts val="2639"/>
              </a:lnSpc>
              <a:spcBef>
                <a:spcPct val="0"/>
              </a:spcBef>
            </a:pPr>
            <a:r>
              <a:rPr lang="en-US" b="true" sz="2399" spc="230">
                <a:solidFill>
                  <a:srgbClr val="FFFFFF"/>
                </a:solidFill>
                <a:latin typeface="Poppins Bold"/>
                <a:ea typeface="Poppins Bold"/>
                <a:cs typeface="Poppins Bold"/>
                <a:sym typeface="Poppins Bold"/>
              </a:rPr>
              <a:t>Website</a:t>
            </a:r>
          </a:p>
        </p:txBody>
      </p:sp>
      <p:sp>
        <p:nvSpPr>
          <p:cNvPr name="TextBox 15" id="15"/>
          <p:cNvSpPr txBox="true"/>
          <p:nvPr/>
        </p:nvSpPr>
        <p:spPr>
          <a:xfrm rot="0">
            <a:off x="8981917" y="8404521"/>
            <a:ext cx="5341105" cy="424815"/>
          </a:xfrm>
          <a:prstGeom prst="rect">
            <a:avLst/>
          </a:prstGeom>
        </p:spPr>
        <p:txBody>
          <a:bodyPr anchor="t" rtlCol="false" tIns="0" lIns="0" bIns="0" rIns="0">
            <a:spAutoFit/>
          </a:bodyPr>
          <a:lstStyle/>
          <a:p>
            <a:pPr algn="l">
              <a:lnSpc>
                <a:spcPts val="3359"/>
              </a:lnSpc>
            </a:pPr>
            <a:r>
              <a:rPr lang="en-US" sz="2400">
                <a:solidFill>
                  <a:srgbClr val="787FF6"/>
                </a:solidFill>
                <a:latin typeface="Poppins"/>
                <a:ea typeface="Poppins"/>
                <a:cs typeface="Poppins"/>
                <a:sym typeface="Poppins"/>
                <a:hlinkClick r:id="rId4" tooltip="https://expensync.netlify.app"/>
              </a:rPr>
              <a:t>https://expensync.netlify.app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93473"/>
            <a:chOff x="0" y="0"/>
            <a:chExt cx="4816593" cy="972767"/>
          </a:xfrm>
        </p:grpSpPr>
        <p:sp>
          <p:nvSpPr>
            <p:cNvPr name="Freeform 3" id="3"/>
            <p:cNvSpPr/>
            <p:nvPr/>
          </p:nvSpPr>
          <p:spPr>
            <a:xfrm flipH="false" flipV="false" rot="0">
              <a:off x="0" y="0"/>
              <a:ext cx="4816592" cy="972767"/>
            </a:xfrm>
            <a:custGeom>
              <a:avLst/>
              <a:gdLst/>
              <a:ahLst/>
              <a:cxnLst/>
              <a:rect r="r" b="b" t="t" l="l"/>
              <a:pathLst>
                <a:path h="972767" w="4816592">
                  <a:moveTo>
                    <a:pt x="0" y="0"/>
                  </a:moveTo>
                  <a:lnTo>
                    <a:pt x="4816592" y="0"/>
                  </a:lnTo>
                  <a:lnTo>
                    <a:pt x="4816592" y="972767"/>
                  </a:lnTo>
                  <a:lnTo>
                    <a:pt x="0" y="972767"/>
                  </a:lnTo>
                  <a:close/>
                </a:path>
              </a:pathLst>
            </a:custGeom>
            <a:solidFill>
              <a:srgbClr val="071C42"/>
            </a:solidFill>
          </p:spPr>
        </p:sp>
        <p:sp>
          <p:nvSpPr>
            <p:cNvPr name="TextBox 4" id="4"/>
            <p:cNvSpPr txBox="true"/>
            <p:nvPr/>
          </p:nvSpPr>
          <p:spPr>
            <a:xfrm>
              <a:off x="0" y="-38100"/>
              <a:ext cx="4816593" cy="10108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636711" y="-260987"/>
            <a:ext cx="6267753" cy="5093974"/>
          </a:xfrm>
          <a:custGeom>
            <a:avLst/>
            <a:gdLst/>
            <a:ahLst/>
            <a:cxnLst/>
            <a:rect r="r" b="b" t="t" l="l"/>
            <a:pathLst>
              <a:path h="5093974" w="6267753">
                <a:moveTo>
                  <a:pt x="0" y="0"/>
                </a:moveTo>
                <a:lnTo>
                  <a:pt x="6267753" y="0"/>
                </a:lnTo>
                <a:lnTo>
                  <a:pt x="6267753" y="5093974"/>
                </a:lnTo>
                <a:lnTo>
                  <a:pt x="0" y="5093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296710"/>
            <a:ext cx="6212838" cy="278023"/>
            <a:chOff x="0" y="0"/>
            <a:chExt cx="1636303" cy="73224"/>
          </a:xfrm>
        </p:grpSpPr>
        <p:sp>
          <p:nvSpPr>
            <p:cNvPr name="Freeform 7" id="7"/>
            <p:cNvSpPr/>
            <p:nvPr/>
          </p:nvSpPr>
          <p:spPr>
            <a:xfrm flipH="false" flipV="false" rot="0">
              <a:off x="0" y="0"/>
              <a:ext cx="1636303" cy="73224"/>
            </a:xfrm>
            <a:custGeom>
              <a:avLst/>
              <a:gdLst/>
              <a:ahLst/>
              <a:cxnLst/>
              <a:rect r="r" b="b" t="t" l="l"/>
              <a:pathLst>
                <a:path h="73224" w="1636303">
                  <a:moveTo>
                    <a:pt x="0" y="0"/>
                  </a:moveTo>
                  <a:lnTo>
                    <a:pt x="1636303" y="0"/>
                  </a:lnTo>
                  <a:lnTo>
                    <a:pt x="1636303" y="73224"/>
                  </a:lnTo>
                  <a:lnTo>
                    <a:pt x="0" y="73224"/>
                  </a:lnTo>
                  <a:close/>
                </a:path>
              </a:pathLst>
            </a:custGeom>
            <a:solidFill>
              <a:srgbClr val="3DCAB1"/>
            </a:solidFill>
          </p:spPr>
        </p:sp>
        <p:sp>
          <p:nvSpPr>
            <p:cNvPr name="TextBox 8" id="8"/>
            <p:cNvSpPr txBox="true"/>
            <p:nvPr/>
          </p:nvSpPr>
          <p:spPr>
            <a:xfrm>
              <a:off x="0" y="-38100"/>
              <a:ext cx="1636303" cy="111324"/>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11454686" y="5299016"/>
            <a:ext cx="6576255" cy="4794688"/>
          </a:xfrm>
          <a:custGeom>
            <a:avLst/>
            <a:gdLst/>
            <a:ahLst/>
            <a:cxnLst/>
            <a:rect r="r" b="b" t="t" l="l"/>
            <a:pathLst>
              <a:path h="4794688" w="6576255">
                <a:moveTo>
                  <a:pt x="0" y="0"/>
                </a:moveTo>
                <a:lnTo>
                  <a:pt x="6576255" y="0"/>
                </a:lnTo>
                <a:lnTo>
                  <a:pt x="6576255" y="4794688"/>
                </a:lnTo>
                <a:lnTo>
                  <a:pt x="0" y="4794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622491" y="2574733"/>
            <a:ext cx="8408451" cy="7175128"/>
          </a:xfrm>
          <a:custGeom>
            <a:avLst/>
            <a:gdLst/>
            <a:ahLst/>
            <a:cxnLst/>
            <a:rect r="r" b="b" t="t" l="l"/>
            <a:pathLst>
              <a:path h="7175128" w="8408451">
                <a:moveTo>
                  <a:pt x="0" y="0"/>
                </a:moveTo>
                <a:lnTo>
                  <a:pt x="8408450" y="0"/>
                </a:lnTo>
                <a:lnTo>
                  <a:pt x="8408450" y="7175128"/>
                </a:lnTo>
                <a:lnTo>
                  <a:pt x="0" y="7175128"/>
                </a:lnTo>
                <a:lnTo>
                  <a:pt x="0" y="0"/>
                </a:lnTo>
                <a:close/>
              </a:path>
            </a:pathLst>
          </a:custGeom>
          <a:blipFill>
            <a:blip r:embed="rId6"/>
            <a:stretch>
              <a:fillRect l="-35459" t="0" r="-32834" b="0"/>
            </a:stretch>
          </a:blipFill>
        </p:spPr>
      </p:sp>
      <p:sp>
        <p:nvSpPr>
          <p:cNvPr name="TextBox 12" id="12"/>
          <p:cNvSpPr txBox="true"/>
          <p:nvPr/>
        </p:nvSpPr>
        <p:spPr>
          <a:xfrm rot="0">
            <a:off x="552784" y="3877703"/>
            <a:ext cx="6651996" cy="625476"/>
          </a:xfrm>
          <a:prstGeom prst="rect">
            <a:avLst/>
          </a:prstGeom>
        </p:spPr>
        <p:txBody>
          <a:bodyPr anchor="t" rtlCol="false" tIns="0" lIns="0" bIns="0" rIns="0">
            <a:spAutoFit/>
          </a:bodyPr>
          <a:lstStyle/>
          <a:p>
            <a:pPr algn="l">
              <a:lnSpc>
                <a:spcPts val="4899"/>
              </a:lnSpc>
            </a:pPr>
            <a:r>
              <a:rPr lang="en-US" sz="3499" b="true">
                <a:solidFill>
                  <a:srgbClr val="101010"/>
                </a:solidFill>
                <a:latin typeface="Poppins Bold"/>
                <a:ea typeface="Poppins Bold"/>
                <a:cs typeface="Poppins Bold"/>
                <a:sym typeface="Poppins Bold"/>
              </a:rPr>
              <a:t>Company Overview</a:t>
            </a:r>
          </a:p>
        </p:txBody>
      </p:sp>
      <p:sp>
        <p:nvSpPr>
          <p:cNvPr name="TextBox 13" id="13"/>
          <p:cNvSpPr txBox="true"/>
          <p:nvPr/>
        </p:nvSpPr>
        <p:spPr>
          <a:xfrm rot="0">
            <a:off x="552784" y="971550"/>
            <a:ext cx="4668112"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Introduction</a:t>
            </a:r>
          </a:p>
        </p:txBody>
      </p:sp>
      <p:sp>
        <p:nvSpPr>
          <p:cNvPr name="TextBox 14" id="14"/>
          <p:cNvSpPr txBox="true"/>
          <p:nvPr/>
        </p:nvSpPr>
        <p:spPr>
          <a:xfrm rot="0">
            <a:off x="420949" y="4712728"/>
            <a:ext cx="9599893" cy="4180826"/>
          </a:xfrm>
          <a:prstGeom prst="rect">
            <a:avLst/>
          </a:prstGeom>
        </p:spPr>
        <p:txBody>
          <a:bodyPr anchor="t" rtlCol="false" tIns="0" lIns="0" bIns="0" rIns="0">
            <a:spAutoFit/>
          </a:bodyPr>
          <a:lstStyle/>
          <a:p>
            <a:pPr algn="l">
              <a:lnSpc>
                <a:spcPts val="4760"/>
              </a:lnSpc>
            </a:pPr>
            <a:r>
              <a:rPr lang="en-US" sz="3400">
                <a:solidFill>
                  <a:srgbClr val="071C42"/>
                </a:solidFill>
                <a:latin typeface="Canva Sans"/>
                <a:ea typeface="Canva Sans"/>
                <a:cs typeface="Canva Sans"/>
                <a:sym typeface="Canva Sans"/>
              </a:rPr>
              <a:t>Our app offers real-time expense tracking, effortless budgeting, and secure data management to empower you in achieving financial clarity.</a:t>
            </a:r>
          </a:p>
          <a:p>
            <a:pPr algn="l">
              <a:lnSpc>
                <a:spcPts val="4760"/>
              </a:lnSpc>
            </a:pPr>
            <a:r>
              <a:rPr lang="en-US" sz="3400">
                <a:solidFill>
                  <a:srgbClr val="071C42"/>
                </a:solidFill>
                <a:latin typeface="Canva Sans"/>
                <a:ea typeface="Canva Sans"/>
                <a:cs typeface="Canva Sans"/>
                <a:sym typeface="Canva Sans"/>
              </a:rPr>
              <a:t>Join us and transform how you manage your money today!</a:t>
            </a:r>
          </a:p>
          <a:p>
            <a:pPr algn="l">
              <a:lnSpc>
                <a:spcPts val="47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82288" y="601417"/>
            <a:ext cx="4828434" cy="914400"/>
          </a:xfrm>
          <a:prstGeom prst="rect">
            <a:avLst/>
          </a:prstGeom>
        </p:spPr>
        <p:txBody>
          <a:bodyPr anchor="t" rtlCol="false" tIns="0" lIns="0" bIns="0" rIns="0">
            <a:spAutoFit/>
          </a:bodyPr>
          <a:lstStyle/>
          <a:p>
            <a:pPr algn="ctr">
              <a:lnSpc>
                <a:spcPts val="7199"/>
              </a:lnSpc>
            </a:pPr>
            <a:r>
              <a:rPr lang="en-US" sz="5999" b="true">
                <a:solidFill>
                  <a:srgbClr val="101010"/>
                </a:solidFill>
                <a:latin typeface="Roboto Bold"/>
                <a:ea typeface="Roboto Bold"/>
                <a:cs typeface="Roboto Bold"/>
                <a:sym typeface="Roboto Bold"/>
              </a:rPr>
              <a:t>Problem</a:t>
            </a:r>
          </a:p>
        </p:txBody>
      </p:sp>
      <p:sp>
        <p:nvSpPr>
          <p:cNvPr name="TextBox 4" id="4"/>
          <p:cNvSpPr txBox="true"/>
          <p:nvPr/>
        </p:nvSpPr>
        <p:spPr>
          <a:xfrm rot="0">
            <a:off x="7304689" y="6539839"/>
            <a:ext cx="3678622" cy="2889885"/>
          </a:xfrm>
          <a:prstGeom prst="rect">
            <a:avLst/>
          </a:prstGeom>
        </p:spPr>
        <p:txBody>
          <a:bodyPr anchor="t" rtlCol="false" tIns="0" lIns="0" bIns="0" rIns="0">
            <a:spAutoFit/>
          </a:bodyPr>
          <a:lstStyle/>
          <a:p>
            <a:pPr algn="l">
              <a:lnSpc>
                <a:spcPts val="2880"/>
              </a:lnSpc>
            </a:pPr>
            <a:r>
              <a:rPr lang="en-US" sz="180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name="Group 5" id="5"/>
          <p:cNvGrpSpPr/>
          <p:nvPr/>
        </p:nvGrpSpPr>
        <p:grpSpPr>
          <a:xfrm rot="0">
            <a:off x="678532" y="1958394"/>
            <a:ext cx="16930936" cy="3466526"/>
            <a:chOff x="0" y="0"/>
            <a:chExt cx="4013259" cy="821695"/>
          </a:xfrm>
        </p:grpSpPr>
        <p:sp>
          <p:nvSpPr>
            <p:cNvPr name="Freeform 6" id="6"/>
            <p:cNvSpPr/>
            <p:nvPr/>
          </p:nvSpPr>
          <p:spPr>
            <a:xfrm flipH="false" flipV="false" rot="0">
              <a:off x="0" y="0"/>
              <a:ext cx="4013259" cy="821695"/>
            </a:xfrm>
            <a:custGeom>
              <a:avLst/>
              <a:gdLst/>
              <a:ahLst/>
              <a:cxnLst/>
              <a:rect r="r" b="b" t="t" l="l"/>
              <a:pathLst>
                <a:path h="821695" w="4013259">
                  <a:moveTo>
                    <a:pt x="0" y="0"/>
                  </a:moveTo>
                  <a:lnTo>
                    <a:pt x="4013259" y="0"/>
                  </a:lnTo>
                  <a:lnTo>
                    <a:pt x="4013259" y="821695"/>
                  </a:lnTo>
                  <a:lnTo>
                    <a:pt x="0" y="821695"/>
                  </a:lnTo>
                  <a:close/>
                </a:path>
              </a:pathLst>
            </a:custGeom>
            <a:solidFill>
              <a:srgbClr val="071C42"/>
            </a:solidFill>
          </p:spPr>
        </p:sp>
        <p:sp>
          <p:nvSpPr>
            <p:cNvPr name="TextBox 7" id="7"/>
            <p:cNvSpPr txBox="true"/>
            <p:nvPr/>
          </p:nvSpPr>
          <p:spPr>
            <a:xfrm>
              <a:off x="0" y="-38100"/>
              <a:ext cx="4013259" cy="859795"/>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9" id="9"/>
          <p:cNvGrpSpPr/>
          <p:nvPr/>
        </p:nvGrpSpPr>
        <p:grpSpPr>
          <a:xfrm rot="0">
            <a:off x="678532" y="6567725"/>
            <a:ext cx="16930936" cy="3466526"/>
            <a:chOff x="0" y="0"/>
            <a:chExt cx="4013259" cy="821695"/>
          </a:xfrm>
        </p:grpSpPr>
        <p:sp>
          <p:nvSpPr>
            <p:cNvPr name="Freeform 10" id="10"/>
            <p:cNvSpPr/>
            <p:nvPr/>
          </p:nvSpPr>
          <p:spPr>
            <a:xfrm flipH="false" flipV="false" rot="0">
              <a:off x="0" y="0"/>
              <a:ext cx="4013259" cy="821695"/>
            </a:xfrm>
            <a:custGeom>
              <a:avLst/>
              <a:gdLst/>
              <a:ahLst/>
              <a:cxnLst/>
              <a:rect r="r" b="b" t="t" l="l"/>
              <a:pathLst>
                <a:path h="821695" w="4013259">
                  <a:moveTo>
                    <a:pt x="0" y="0"/>
                  </a:moveTo>
                  <a:lnTo>
                    <a:pt x="4013259" y="0"/>
                  </a:lnTo>
                  <a:lnTo>
                    <a:pt x="4013259" y="821695"/>
                  </a:lnTo>
                  <a:lnTo>
                    <a:pt x="0" y="821695"/>
                  </a:lnTo>
                  <a:close/>
                </a:path>
              </a:pathLst>
            </a:custGeom>
            <a:solidFill>
              <a:srgbClr val="071C42"/>
            </a:solidFill>
          </p:spPr>
        </p:sp>
        <p:sp>
          <p:nvSpPr>
            <p:cNvPr name="TextBox 11" id="11"/>
            <p:cNvSpPr txBox="true"/>
            <p:nvPr/>
          </p:nvSpPr>
          <p:spPr>
            <a:xfrm>
              <a:off x="0" y="-38100"/>
              <a:ext cx="4013259" cy="859795"/>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2596513"/>
            <a:ext cx="6267753" cy="5093974"/>
          </a:xfrm>
          <a:custGeom>
            <a:avLst/>
            <a:gdLst/>
            <a:ahLst/>
            <a:cxnLst/>
            <a:rect r="r" b="b" t="t" l="l"/>
            <a:pathLst>
              <a:path h="5093974" w="6267753">
                <a:moveTo>
                  <a:pt x="0" y="0"/>
                </a:moveTo>
                <a:lnTo>
                  <a:pt x="6267753" y="0"/>
                </a:lnTo>
                <a:lnTo>
                  <a:pt x="6267753" y="5093974"/>
                </a:lnTo>
                <a:lnTo>
                  <a:pt x="0" y="5093974"/>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874283" y="2941677"/>
            <a:ext cx="12625869"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Managing personal finances can be complex, with challenges in tracking expenses, budgeting, and analyzing spending patterns. Traditional methods often lead to inefficiencies and lack real-time insight</a:t>
            </a:r>
          </a:p>
        </p:txBody>
      </p:sp>
      <p:sp>
        <p:nvSpPr>
          <p:cNvPr name="TextBox 14" id="14"/>
          <p:cNvSpPr txBox="true"/>
          <p:nvPr/>
        </p:nvSpPr>
        <p:spPr>
          <a:xfrm rot="0">
            <a:off x="2394660" y="7653636"/>
            <a:ext cx="12625869"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The overwhelming nature of financial management can cause poor budgeting decisions and financial stress. Users need a simple, integrated solution for real-time tracking and actionable insights.</a:t>
            </a:r>
          </a:p>
        </p:txBody>
      </p:sp>
      <p:sp>
        <p:nvSpPr>
          <p:cNvPr name="TextBox 15" id="15"/>
          <p:cNvSpPr txBox="true"/>
          <p:nvPr/>
        </p:nvSpPr>
        <p:spPr>
          <a:xfrm rot="0">
            <a:off x="5158862" y="1872669"/>
            <a:ext cx="5351859" cy="755015"/>
          </a:xfrm>
          <a:prstGeom prst="rect">
            <a:avLst/>
          </a:prstGeom>
        </p:spPr>
        <p:txBody>
          <a:bodyPr anchor="t" rtlCol="false" tIns="0" lIns="0" bIns="0" rIns="0">
            <a:spAutoFit/>
          </a:bodyPr>
          <a:lstStyle/>
          <a:p>
            <a:pPr algn="ctr">
              <a:lnSpc>
                <a:spcPts val="6160"/>
              </a:lnSpc>
            </a:pPr>
            <a:r>
              <a:rPr lang="en-US" sz="4400" b="true">
                <a:solidFill>
                  <a:srgbClr val="FFFFFF"/>
                </a:solidFill>
                <a:latin typeface="Canva Sans Bold"/>
                <a:ea typeface="Canva Sans Bold"/>
                <a:cs typeface="Canva Sans Bold"/>
                <a:sym typeface="Canva Sans Bold"/>
              </a:rPr>
              <a:t>Problem Statement</a:t>
            </a:r>
          </a:p>
        </p:txBody>
      </p:sp>
      <p:sp>
        <p:nvSpPr>
          <p:cNvPr name="TextBox 16" id="16"/>
          <p:cNvSpPr txBox="true"/>
          <p:nvPr/>
        </p:nvSpPr>
        <p:spPr>
          <a:xfrm rot="0">
            <a:off x="6959114" y="6482000"/>
            <a:ext cx="3068241" cy="755015"/>
          </a:xfrm>
          <a:prstGeom prst="rect">
            <a:avLst/>
          </a:prstGeom>
        </p:spPr>
        <p:txBody>
          <a:bodyPr anchor="t" rtlCol="false" tIns="0" lIns="0" bIns="0" rIns="0">
            <a:spAutoFit/>
          </a:bodyPr>
          <a:lstStyle/>
          <a:p>
            <a:pPr algn="ctr">
              <a:lnSpc>
                <a:spcPts val="6160"/>
              </a:lnSpc>
            </a:pPr>
            <a:r>
              <a:rPr lang="en-US" sz="4400" b="true">
                <a:solidFill>
                  <a:srgbClr val="FFFFFF"/>
                </a:solidFill>
                <a:latin typeface="Canva Sans Bold"/>
                <a:ea typeface="Canva Sans Bold"/>
                <a:cs typeface="Canva Sans Bold"/>
                <a:sym typeface="Canva Sans Bold"/>
              </a:rPr>
              <a:t>Pain Points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54925" y="1532862"/>
            <a:ext cx="16704375" cy="8605042"/>
            <a:chOff x="0" y="0"/>
            <a:chExt cx="4399506" cy="2266348"/>
          </a:xfrm>
        </p:grpSpPr>
        <p:sp>
          <p:nvSpPr>
            <p:cNvPr name="Freeform 5" id="5"/>
            <p:cNvSpPr/>
            <p:nvPr/>
          </p:nvSpPr>
          <p:spPr>
            <a:xfrm flipH="false" flipV="false" rot="0">
              <a:off x="0" y="0"/>
              <a:ext cx="4399506" cy="2266348"/>
            </a:xfrm>
            <a:custGeom>
              <a:avLst/>
              <a:gdLst/>
              <a:ahLst/>
              <a:cxnLst/>
              <a:rect r="r" b="b" t="t" l="l"/>
              <a:pathLst>
                <a:path h="2266348" w="4399506">
                  <a:moveTo>
                    <a:pt x="0" y="0"/>
                  </a:moveTo>
                  <a:lnTo>
                    <a:pt x="4399506" y="0"/>
                  </a:lnTo>
                  <a:lnTo>
                    <a:pt x="4399506" y="2266348"/>
                  </a:lnTo>
                  <a:lnTo>
                    <a:pt x="0" y="2266348"/>
                  </a:lnTo>
                  <a:close/>
                </a:path>
              </a:pathLst>
            </a:custGeom>
            <a:solidFill>
              <a:srgbClr val="071C42"/>
            </a:solidFill>
            <a:ln cap="sq">
              <a:noFill/>
              <a:prstDash val="solid"/>
              <a:miter/>
            </a:ln>
          </p:spPr>
        </p:sp>
        <p:sp>
          <p:nvSpPr>
            <p:cNvPr name="TextBox 6" id="6"/>
            <p:cNvSpPr txBox="true"/>
            <p:nvPr/>
          </p:nvSpPr>
          <p:spPr>
            <a:xfrm>
              <a:off x="0" y="-38100"/>
              <a:ext cx="4399506" cy="230444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7" id="7"/>
          <p:cNvSpPr/>
          <p:nvPr/>
        </p:nvSpPr>
        <p:spPr>
          <a:xfrm flipH="false" flipV="false" rot="0">
            <a:off x="11092998" y="95287"/>
            <a:ext cx="4301332" cy="1556300"/>
          </a:xfrm>
          <a:custGeom>
            <a:avLst/>
            <a:gdLst/>
            <a:ahLst/>
            <a:cxnLst/>
            <a:rect r="r" b="b" t="t" l="l"/>
            <a:pathLst>
              <a:path h="1556300" w="4301332">
                <a:moveTo>
                  <a:pt x="0" y="0"/>
                </a:moveTo>
                <a:lnTo>
                  <a:pt x="4301332" y="0"/>
                </a:lnTo>
                <a:lnTo>
                  <a:pt x="4301332" y="1556301"/>
                </a:lnTo>
                <a:lnTo>
                  <a:pt x="0" y="1556301"/>
                </a:lnTo>
                <a:lnTo>
                  <a:pt x="0" y="0"/>
                </a:lnTo>
                <a:close/>
              </a:path>
            </a:pathLst>
          </a:custGeom>
          <a:blipFill>
            <a:blip r:embed="rId4">
              <a:alphaModFix amt="73000"/>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068329" y="985175"/>
            <a:ext cx="2687208" cy="424815"/>
          </a:xfrm>
          <a:prstGeom prst="rect">
            <a:avLst/>
          </a:prstGeom>
        </p:spPr>
        <p:txBody>
          <a:bodyPr anchor="t" rtlCol="false" tIns="0" lIns="0" bIns="0" rIns="0">
            <a:spAutoFit/>
          </a:bodyPr>
          <a:lstStyle/>
          <a:p>
            <a:pPr algn="l">
              <a:lnSpc>
                <a:spcPts val="3360"/>
              </a:lnSpc>
            </a:pPr>
            <a:r>
              <a:rPr lang="en-US" sz="2400" b="true">
                <a:solidFill>
                  <a:srgbClr val="FFFFFF"/>
                </a:solidFill>
                <a:latin typeface="Poppins Bold"/>
                <a:ea typeface="Poppins Bold"/>
                <a:cs typeface="Poppins Bold"/>
                <a:sym typeface="Poppins Bold"/>
              </a:rPr>
              <a:t>Solution 1</a:t>
            </a:r>
          </a:p>
        </p:txBody>
      </p:sp>
      <p:sp>
        <p:nvSpPr>
          <p:cNvPr name="TextBox 9" id="9"/>
          <p:cNvSpPr txBox="true"/>
          <p:nvPr/>
        </p:nvSpPr>
        <p:spPr>
          <a:xfrm rot="0">
            <a:off x="6254819" y="618462"/>
            <a:ext cx="4052521" cy="914400"/>
          </a:xfrm>
          <a:prstGeom prst="rect">
            <a:avLst/>
          </a:prstGeom>
        </p:spPr>
        <p:txBody>
          <a:bodyPr anchor="t" rtlCol="false" tIns="0" lIns="0" bIns="0" rIns="0">
            <a:spAutoFit/>
          </a:bodyPr>
          <a:lstStyle/>
          <a:p>
            <a:pPr algn="l">
              <a:lnSpc>
                <a:spcPts val="7199"/>
              </a:lnSpc>
            </a:pPr>
            <a:r>
              <a:rPr lang="en-US" sz="5999" b="true">
                <a:solidFill>
                  <a:srgbClr val="101010"/>
                </a:solidFill>
                <a:latin typeface="Roboto Bold"/>
                <a:ea typeface="Roboto Bold"/>
                <a:cs typeface="Roboto Bold"/>
                <a:sym typeface="Roboto Bold"/>
              </a:rPr>
              <a:t>Solutions</a:t>
            </a:r>
          </a:p>
        </p:txBody>
      </p:sp>
      <p:sp>
        <p:nvSpPr>
          <p:cNvPr name="TextBox 10" id="10"/>
          <p:cNvSpPr txBox="true"/>
          <p:nvPr/>
        </p:nvSpPr>
        <p:spPr>
          <a:xfrm rot="0">
            <a:off x="4463964" y="2300840"/>
            <a:ext cx="5843376" cy="795020"/>
          </a:xfrm>
          <a:prstGeom prst="rect">
            <a:avLst/>
          </a:prstGeom>
        </p:spPr>
        <p:txBody>
          <a:bodyPr anchor="t" rtlCol="false" tIns="0" lIns="0" bIns="0" rIns="0">
            <a:spAutoFit/>
          </a:bodyPr>
          <a:lstStyle/>
          <a:p>
            <a:pPr algn="l">
              <a:lnSpc>
                <a:spcPts val="6580"/>
              </a:lnSpc>
            </a:pPr>
            <a:r>
              <a:rPr lang="en-US" sz="4700" b="true">
                <a:solidFill>
                  <a:srgbClr val="FFFFFF"/>
                </a:solidFill>
                <a:latin typeface="Canva Sans Bold"/>
                <a:ea typeface="Canva Sans Bold"/>
                <a:cs typeface="Canva Sans Bold"/>
                <a:sym typeface="Canva Sans Bold"/>
              </a:rPr>
              <a:t>ExpenSync Solution</a:t>
            </a:r>
          </a:p>
        </p:txBody>
      </p:sp>
      <p:sp>
        <p:nvSpPr>
          <p:cNvPr name="TextBox 11" id="11"/>
          <p:cNvSpPr txBox="true"/>
          <p:nvPr/>
        </p:nvSpPr>
        <p:spPr>
          <a:xfrm rot="0">
            <a:off x="2045651" y="3882888"/>
            <a:ext cx="13722923" cy="4631055"/>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FFFFFF"/>
                </a:solidFill>
                <a:latin typeface="Canva Sans"/>
                <a:ea typeface="Canva Sans"/>
                <a:cs typeface="Canva Sans"/>
                <a:sym typeface="Canva Sans"/>
              </a:rPr>
              <a:t>Introducing our Expens</a:t>
            </a:r>
            <a:r>
              <a:rPr lang="en-US" sz="3299">
                <a:solidFill>
                  <a:srgbClr val="FFFFFF"/>
                </a:solidFill>
                <a:latin typeface="Canva Sans"/>
                <a:ea typeface="Canva Sans"/>
                <a:cs typeface="Canva Sans"/>
                <a:sym typeface="Canva Sans"/>
              </a:rPr>
              <a:t>e Tracker: A user-friendly, data-driven personal finance management tool</a:t>
            </a:r>
          </a:p>
          <a:p>
            <a:pPr algn="l" marL="712468" indent="-356234" lvl="1">
              <a:lnSpc>
                <a:spcPts val="4619"/>
              </a:lnSpc>
              <a:buFont typeface="Arial"/>
              <a:buChar char="•"/>
            </a:pPr>
            <a:r>
              <a:rPr lang="en-US" sz="3299">
                <a:solidFill>
                  <a:srgbClr val="FFFFFF"/>
                </a:solidFill>
                <a:latin typeface="Canva Sans"/>
                <a:ea typeface="Canva Sans"/>
                <a:cs typeface="Canva Sans"/>
                <a:sym typeface="Canva Sans"/>
              </a:rPr>
              <a:t>Automates expense tracking and categorization</a:t>
            </a:r>
          </a:p>
          <a:p>
            <a:pPr algn="l" marL="712468" indent="-356234" lvl="1">
              <a:lnSpc>
                <a:spcPts val="4619"/>
              </a:lnSpc>
              <a:buFont typeface="Arial"/>
              <a:buChar char="•"/>
            </a:pPr>
            <a:r>
              <a:rPr lang="en-US" sz="3299">
                <a:solidFill>
                  <a:srgbClr val="FFFFFF"/>
                </a:solidFill>
                <a:latin typeface="Canva Sans"/>
                <a:ea typeface="Canva Sans"/>
                <a:cs typeface="Canva Sans"/>
                <a:sym typeface="Canva Sans"/>
              </a:rPr>
              <a:t>Provides real-time insights into spending habits</a:t>
            </a:r>
          </a:p>
          <a:p>
            <a:pPr algn="l" marL="712468" indent="-356234" lvl="1">
              <a:lnSpc>
                <a:spcPts val="4619"/>
              </a:lnSpc>
              <a:buFont typeface="Arial"/>
              <a:buChar char="•"/>
            </a:pPr>
            <a:r>
              <a:rPr lang="en-US" sz="3299">
                <a:solidFill>
                  <a:srgbClr val="FFFFFF"/>
                </a:solidFill>
                <a:latin typeface="Canva Sans"/>
                <a:ea typeface="Canva Sans"/>
                <a:cs typeface="Canva Sans"/>
                <a:sym typeface="Canva Sans"/>
              </a:rPr>
              <a:t>Helps users set and stick to budgets</a:t>
            </a:r>
          </a:p>
          <a:p>
            <a:pPr algn="l" marL="712468" indent="-356234" lvl="1">
              <a:lnSpc>
                <a:spcPts val="4619"/>
              </a:lnSpc>
              <a:buFont typeface="Arial"/>
              <a:buChar char="•"/>
            </a:pPr>
            <a:r>
              <a:rPr lang="en-US" sz="3299">
                <a:solidFill>
                  <a:srgbClr val="FFFFFF"/>
                </a:solidFill>
                <a:latin typeface="Canva Sans"/>
                <a:ea typeface="Canva Sans"/>
                <a:cs typeface="Canva Sans"/>
                <a:sym typeface="Canva Sans"/>
              </a:rPr>
              <a:t>Enables smart financial decision-making through predictive analytics</a:t>
            </a:r>
          </a:p>
          <a:p>
            <a:pPr algn="ctr">
              <a:lnSpc>
                <a:spcPts val="46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7330490" y="397712"/>
            <a:ext cx="3627020" cy="914400"/>
          </a:xfrm>
          <a:prstGeom prst="rect">
            <a:avLst/>
          </a:prstGeom>
        </p:spPr>
        <p:txBody>
          <a:bodyPr anchor="t" rtlCol="false" tIns="0" lIns="0" bIns="0" rIns="0">
            <a:spAutoFit/>
          </a:bodyPr>
          <a:lstStyle/>
          <a:p>
            <a:pPr algn="l">
              <a:lnSpc>
                <a:spcPts val="7199"/>
              </a:lnSpc>
            </a:pPr>
            <a:r>
              <a:rPr lang="en-US" sz="5999" b="true">
                <a:solidFill>
                  <a:srgbClr val="FFFFFF"/>
                </a:solidFill>
                <a:latin typeface="Roboto Bold"/>
                <a:ea typeface="Roboto Bold"/>
                <a:cs typeface="Roboto Bold"/>
                <a:sym typeface="Roboto Bold"/>
              </a:rPr>
              <a:t>Product</a:t>
            </a:r>
          </a:p>
        </p:txBody>
      </p:sp>
      <p:sp>
        <p:nvSpPr>
          <p:cNvPr name="AutoShape 3" id="3"/>
          <p:cNvSpPr/>
          <p:nvPr/>
        </p:nvSpPr>
        <p:spPr>
          <a:xfrm>
            <a:off x="1028700" y="40723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974906" y="1974906"/>
            <a:ext cx="4238545" cy="288733"/>
            <a:chOff x="0" y="0"/>
            <a:chExt cx="1116325" cy="76045"/>
          </a:xfrm>
        </p:grpSpPr>
        <p:sp>
          <p:nvSpPr>
            <p:cNvPr name="Freeform 6" id="6"/>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7" id="7"/>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900715" y="407237"/>
            <a:ext cx="4301332" cy="1556300"/>
          </a:xfrm>
          <a:custGeom>
            <a:avLst/>
            <a:gdLst/>
            <a:ahLst/>
            <a:cxnLst/>
            <a:rect r="r" b="b" t="t" l="l"/>
            <a:pathLst>
              <a:path h="1556300" w="4301332">
                <a:moveTo>
                  <a:pt x="0" y="0"/>
                </a:moveTo>
                <a:lnTo>
                  <a:pt x="4301332" y="0"/>
                </a:lnTo>
                <a:lnTo>
                  <a:pt x="4301332" y="1556300"/>
                </a:lnTo>
                <a:lnTo>
                  <a:pt x="0" y="1556300"/>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14742" y="588380"/>
            <a:ext cx="4301332" cy="1556300"/>
          </a:xfrm>
          <a:custGeom>
            <a:avLst/>
            <a:gdLst/>
            <a:ahLst/>
            <a:cxnLst/>
            <a:rect r="r" b="b" t="t" l="l"/>
            <a:pathLst>
              <a:path h="1556300" w="4301332">
                <a:moveTo>
                  <a:pt x="0" y="0"/>
                </a:moveTo>
                <a:lnTo>
                  <a:pt x="4301332" y="0"/>
                </a:lnTo>
                <a:lnTo>
                  <a:pt x="4301332" y="1556300"/>
                </a:lnTo>
                <a:lnTo>
                  <a:pt x="0" y="1556300"/>
                </a:lnTo>
                <a:lnTo>
                  <a:pt x="0" y="0"/>
                </a:lnTo>
                <a:close/>
              </a:path>
            </a:pathLst>
          </a:custGeom>
          <a:blipFill>
            <a:blip r:embed="rId4">
              <a:alphaModFix amt="62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44000" y="2587909"/>
            <a:ext cx="4292203" cy="7209415"/>
          </a:xfrm>
          <a:custGeom>
            <a:avLst/>
            <a:gdLst/>
            <a:ahLst/>
            <a:cxnLst/>
            <a:rect r="r" b="b" t="t" l="l"/>
            <a:pathLst>
              <a:path h="7209415" w="4292203">
                <a:moveTo>
                  <a:pt x="0" y="0"/>
                </a:moveTo>
                <a:lnTo>
                  <a:pt x="4292203" y="0"/>
                </a:lnTo>
                <a:lnTo>
                  <a:pt x="4292203" y="7209414"/>
                </a:lnTo>
                <a:lnTo>
                  <a:pt x="0" y="7209414"/>
                </a:lnTo>
                <a:lnTo>
                  <a:pt x="0" y="0"/>
                </a:lnTo>
                <a:close/>
              </a:path>
            </a:pathLst>
          </a:custGeom>
          <a:blipFill>
            <a:blip r:embed="rId6"/>
            <a:stretch>
              <a:fillRect l="0" t="0" r="0" b="0"/>
            </a:stretch>
          </a:blipFill>
        </p:spPr>
      </p:sp>
      <p:sp>
        <p:nvSpPr>
          <p:cNvPr name="Freeform 11" id="11"/>
          <p:cNvSpPr/>
          <p:nvPr/>
        </p:nvSpPr>
        <p:spPr>
          <a:xfrm flipH="false" flipV="false" rot="0">
            <a:off x="13939789" y="2587909"/>
            <a:ext cx="3589630" cy="7209415"/>
          </a:xfrm>
          <a:custGeom>
            <a:avLst/>
            <a:gdLst/>
            <a:ahLst/>
            <a:cxnLst/>
            <a:rect r="r" b="b" t="t" l="l"/>
            <a:pathLst>
              <a:path h="7209415" w="3589630">
                <a:moveTo>
                  <a:pt x="0" y="0"/>
                </a:moveTo>
                <a:lnTo>
                  <a:pt x="3589630" y="0"/>
                </a:lnTo>
                <a:lnTo>
                  <a:pt x="3589630" y="7209414"/>
                </a:lnTo>
                <a:lnTo>
                  <a:pt x="0" y="7209414"/>
                </a:lnTo>
                <a:lnTo>
                  <a:pt x="0" y="0"/>
                </a:lnTo>
                <a:close/>
              </a:path>
            </a:pathLst>
          </a:custGeom>
          <a:blipFill>
            <a:blip r:embed="rId7"/>
            <a:stretch>
              <a:fillRect l="-6517" t="0" r="-6517" b="0"/>
            </a:stretch>
          </a:blipFill>
        </p:spPr>
      </p:sp>
      <p:sp>
        <p:nvSpPr>
          <p:cNvPr name="TextBox 12" id="12"/>
          <p:cNvSpPr txBox="true"/>
          <p:nvPr/>
        </p:nvSpPr>
        <p:spPr>
          <a:xfrm rot="0">
            <a:off x="7643439" y="1259955"/>
            <a:ext cx="4980238" cy="745492"/>
          </a:xfrm>
          <a:prstGeom prst="rect">
            <a:avLst/>
          </a:prstGeom>
        </p:spPr>
        <p:txBody>
          <a:bodyPr anchor="t" rtlCol="false" tIns="0" lIns="0" bIns="0" rIns="0">
            <a:spAutoFit/>
          </a:bodyPr>
          <a:lstStyle/>
          <a:p>
            <a:pPr algn="l">
              <a:lnSpc>
                <a:spcPts val="5919"/>
              </a:lnSpc>
            </a:pPr>
            <a:r>
              <a:rPr lang="en-US" sz="3699">
                <a:solidFill>
                  <a:srgbClr val="FFFFFF"/>
                </a:solidFill>
                <a:latin typeface="Poppins"/>
                <a:ea typeface="Poppins"/>
                <a:cs typeface="Poppins"/>
                <a:sym typeface="Poppins"/>
              </a:rPr>
              <a:t>ExpenSync</a:t>
            </a:r>
          </a:p>
        </p:txBody>
      </p:sp>
      <p:sp>
        <p:nvSpPr>
          <p:cNvPr name="TextBox 13" id="13"/>
          <p:cNvSpPr txBox="true"/>
          <p:nvPr/>
        </p:nvSpPr>
        <p:spPr>
          <a:xfrm rot="0">
            <a:off x="144366" y="4324270"/>
            <a:ext cx="9413828" cy="3780490"/>
          </a:xfrm>
          <a:prstGeom prst="rect">
            <a:avLst/>
          </a:prstGeom>
        </p:spPr>
        <p:txBody>
          <a:bodyPr anchor="t" rtlCol="false" tIns="0" lIns="0" bIns="0" rIns="0">
            <a:spAutoFit/>
          </a:bodyPr>
          <a:lstStyle/>
          <a:p>
            <a:pPr algn="l">
              <a:lnSpc>
                <a:spcPts val="3781"/>
              </a:lnSpc>
            </a:pPr>
            <a:r>
              <a:rPr lang="en-US" sz="2701" b="true">
                <a:solidFill>
                  <a:srgbClr val="FFFFFF"/>
                </a:solidFill>
                <a:latin typeface="Canva Sans Bold"/>
                <a:ea typeface="Canva Sans Bold"/>
                <a:cs typeface="Canva Sans Bold"/>
                <a:sym typeface="Canva Sans Bold"/>
              </a:rPr>
              <a:t>Mobile and web application for easy access</a:t>
            </a:r>
          </a:p>
          <a:p>
            <a:pPr algn="l">
              <a:lnSpc>
                <a:spcPts val="3781"/>
              </a:lnSpc>
            </a:pPr>
            <a:r>
              <a:rPr lang="en-US" sz="2701" b="true">
                <a:solidFill>
                  <a:srgbClr val="FFFFFF"/>
                </a:solidFill>
                <a:latin typeface="Canva Sans Bold"/>
                <a:ea typeface="Canva Sans Bold"/>
                <a:cs typeface="Canva Sans Bold"/>
                <a:sym typeface="Canva Sans Bold"/>
              </a:rPr>
              <a:t>Features:</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Automatic transaction categorization</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Custom budget creation and tracking</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Visual reports and analytics</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Bill reminders and recurring transaction tracking</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Multi-currency support</a:t>
            </a:r>
          </a:p>
          <a:p>
            <a:pPr algn="l" marL="583196" indent="-291598" lvl="1">
              <a:lnSpc>
                <a:spcPts val="3781"/>
              </a:lnSpc>
              <a:buFont typeface="Arial"/>
              <a:buChar char="•"/>
            </a:pPr>
            <a:r>
              <a:rPr lang="en-US" b="true" sz="2701">
                <a:solidFill>
                  <a:srgbClr val="FFFFFF"/>
                </a:solidFill>
                <a:latin typeface="Canva Sans Bold"/>
                <a:ea typeface="Canva Sans Bold"/>
                <a:cs typeface="Canva Sans Bold"/>
                <a:sym typeface="Canva Sans Bold"/>
              </a:rPr>
              <a:t>Secure data encryption and user privacy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44653" y="2743686"/>
            <a:ext cx="208105" cy="297293"/>
          </a:xfrm>
          <a:custGeom>
            <a:avLst/>
            <a:gdLst/>
            <a:ahLst/>
            <a:cxnLst/>
            <a:rect r="r" b="b" t="t" l="l"/>
            <a:pathLst>
              <a:path h="297293" w="208105">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71C42"/>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6212838" cy="288733"/>
            <a:chOff x="0" y="0"/>
            <a:chExt cx="1636303" cy="76045"/>
          </a:xfrm>
        </p:grpSpPr>
        <p:sp>
          <p:nvSpPr>
            <p:cNvPr name="Freeform 9" id="9"/>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10" id="10"/>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353817" y="1009650"/>
            <a:ext cx="5179295" cy="866775"/>
          </a:xfrm>
          <a:prstGeom prst="rect">
            <a:avLst/>
          </a:prstGeom>
        </p:spPr>
        <p:txBody>
          <a:bodyPr anchor="t" rtlCol="false" tIns="0" lIns="0" bIns="0" rIns="0">
            <a:spAutoFit/>
          </a:bodyPr>
          <a:lstStyle/>
          <a:p>
            <a:pPr algn="l">
              <a:lnSpc>
                <a:spcPts val="6719"/>
              </a:lnSpc>
            </a:pPr>
            <a:r>
              <a:rPr lang="en-US" sz="5599" b="true">
                <a:solidFill>
                  <a:srgbClr val="FFFFFF"/>
                </a:solidFill>
                <a:latin typeface="Roboto Bold"/>
                <a:ea typeface="Roboto Bold"/>
                <a:cs typeface="Roboto Bold"/>
                <a:sym typeface="Roboto Bold"/>
              </a:rPr>
              <a:t>Target Market</a:t>
            </a:r>
          </a:p>
        </p:txBody>
      </p:sp>
      <p:sp>
        <p:nvSpPr>
          <p:cNvPr name="TextBox 12" id="12"/>
          <p:cNvSpPr txBox="true"/>
          <p:nvPr/>
        </p:nvSpPr>
        <p:spPr>
          <a:xfrm rot="0">
            <a:off x="2062926" y="2667486"/>
            <a:ext cx="14648186" cy="5555019"/>
          </a:xfrm>
          <a:prstGeom prst="rect">
            <a:avLst/>
          </a:prstGeom>
        </p:spPr>
        <p:txBody>
          <a:bodyPr anchor="t" rtlCol="false" tIns="0" lIns="0" bIns="0" rIns="0">
            <a:spAutoFit/>
          </a:bodyPr>
          <a:lstStyle/>
          <a:p>
            <a:pPr algn="l" marL="855738" indent="-427869" lvl="1">
              <a:lnSpc>
                <a:spcPts val="5549"/>
              </a:lnSpc>
              <a:buFont typeface="Arial"/>
              <a:buChar char="•"/>
            </a:pPr>
            <a:r>
              <a:rPr lang="en-US" b="true" sz="3963">
                <a:solidFill>
                  <a:srgbClr val="FFFFFF"/>
                </a:solidFill>
                <a:latin typeface="Canva Sans Bold"/>
                <a:ea typeface="Canva Sans Bold"/>
                <a:cs typeface="Canva Sans Bold"/>
                <a:sym typeface="Canva Sans Bold"/>
              </a:rPr>
              <a:t>Primary: Young professionals (25-40 years old)</a:t>
            </a:r>
          </a:p>
          <a:p>
            <a:pPr algn="l" marL="855738" indent="-427869" lvl="1">
              <a:lnSpc>
                <a:spcPts val="5549"/>
              </a:lnSpc>
              <a:buFont typeface="Arial"/>
              <a:buChar char="•"/>
            </a:pPr>
            <a:r>
              <a:rPr lang="en-US" b="true" sz="3963">
                <a:solidFill>
                  <a:srgbClr val="FFFFFF"/>
                </a:solidFill>
                <a:latin typeface="Canva Sans Bold"/>
                <a:ea typeface="Canva Sans Bold"/>
                <a:cs typeface="Canva Sans Bold"/>
                <a:sym typeface="Canva Sans Bold"/>
              </a:rPr>
              <a:t>Secondary: College students and budget-conscious families</a:t>
            </a:r>
          </a:p>
          <a:p>
            <a:pPr algn="l" marL="855738" indent="-427869" lvl="1">
              <a:lnSpc>
                <a:spcPts val="5549"/>
              </a:lnSpc>
              <a:buFont typeface="Arial"/>
              <a:buChar char="•"/>
            </a:pPr>
            <a:r>
              <a:rPr lang="en-US" b="true" sz="3963">
                <a:solidFill>
                  <a:srgbClr val="FFFFFF"/>
                </a:solidFill>
                <a:latin typeface="Canva Sans Bold"/>
                <a:ea typeface="Canva Sans Bold"/>
                <a:cs typeface="Canva Sans Bold"/>
                <a:sym typeface="Canva Sans Bold"/>
              </a:rPr>
              <a:t>Tech-savvy individuals looking to improve their financial health</a:t>
            </a:r>
          </a:p>
          <a:p>
            <a:pPr algn="l" marL="855738" indent="-427869" lvl="1">
              <a:lnSpc>
                <a:spcPts val="5549"/>
              </a:lnSpc>
              <a:buFont typeface="Arial"/>
              <a:buChar char="•"/>
            </a:pPr>
            <a:r>
              <a:rPr lang="en-US" b="true" sz="3963">
                <a:solidFill>
                  <a:srgbClr val="FFFFFF"/>
                </a:solidFill>
                <a:latin typeface="Canva Sans Bold"/>
                <a:ea typeface="Canva Sans Bold"/>
                <a:cs typeface="Canva Sans Bold"/>
                <a:sym typeface="Canva Sans Bold"/>
              </a:rPr>
              <a:t>People transitioning to financial independence or major life changes</a:t>
            </a:r>
          </a:p>
          <a:p>
            <a:pPr algn="l">
              <a:lnSpc>
                <a:spcPts val="554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6763"/>
            <a:ext cx="18288000" cy="3073179"/>
            <a:chOff x="0" y="0"/>
            <a:chExt cx="4816593" cy="809397"/>
          </a:xfrm>
        </p:grpSpPr>
        <p:sp>
          <p:nvSpPr>
            <p:cNvPr name="Freeform 3" id="3"/>
            <p:cNvSpPr/>
            <p:nvPr/>
          </p:nvSpPr>
          <p:spPr>
            <a:xfrm flipH="false" flipV="false" rot="0">
              <a:off x="0" y="0"/>
              <a:ext cx="4816592" cy="809397"/>
            </a:xfrm>
            <a:custGeom>
              <a:avLst/>
              <a:gdLst/>
              <a:ahLst/>
              <a:cxnLst/>
              <a:rect r="r" b="b" t="t" l="l"/>
              <a:pathLst>
                <a:path h="809397" w="4816592">
                  <a:moveTo>
                    <a:pt x="0" y="0"/>
                  </a:moveTo>
                  <a:lnTo>
                    <a:pt x="4816592" y="0"/>
                  </a:lnTo>
                  <a:lnTo>
                    <a:pt x="4816592" y="809397"/>
                  </a:lnTo>
                  <a:lnTo>
                    <a:pt x="0" y="809397"/>
                  </a:lnTo>
                  <a:close/>
                </a:path>
              </a:pathLst>
            </a:custGeom>
            <a:solidFill>
              <a:srgbClr val="071C42"/>
            </a:solidFill>
          </p:spPr>
        </p:sp>
        <p:sp>
          <p:nvSpPr>
            <p:cNvPr name="TextBox 4" id="4"/>
            <p:cNvSpPr txBox="true"/>
            <p:nvPr/>
          </p:nvSpPr>
          <p:spPr>
            <a:xfrm>
              <a:off x="0" y="-38100"/>
              <a:ext cx="4816593" cy="8474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2941209"/>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false" flipV="false" rot="0">
            <a:off x="12249182" y="6716672"/>
            <a:ext cx="9005307" cy="6565688"/>
          </a:xfrm>
          <a:custGeom>
            <a:avLst/>
            <a:gdLst/>
            <a:ahLst/>
            <a:cxnLst/>
            <a:rect r="r" b="b" t="t" l="l"/>
            <a:pathLst>
              <a:path h="6565688" w="9005307">
                <a:moveTo>
                  <a:pt x="0" y="0"/>
                </a:moveTo>
                <a:lnTo>
                  <a:pt x="9005307" y="0"/>
                </a:lnTo>
                <a:lnTo>
                  <a:pt x="9005307" y="6565688"/>
                </a:lnTo>
                <a:lnTo>
                  <a:pt x="0" y="6565688"/>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696812" y="7429500"/>
            <a:ext cx="3188089" cy="2356200"/>
          </a:xfrm>
          <a:custGeom>
            <a:avLst/>
            <a:gdLst/>
            <a:ahLst/>
            <a:cxnLst/>
            <a:rect r="r" b="b" t="t" l="l"/>
            <a:pathLst>
              <a:path h="2356200" w="3188089">
                <a:moveTo>
                  <a:pt x="0" y="0"/>
                </a:moveTo>
                <a:lnTo>
                  <a:pt x="3188089" y="0"/>
                </a:lnTo>
                <a:lnTo>
                  <a:pt x="3188089" y="2356200"/>
                </a:lnTo>
                <a:lnTo>
                  <a:pt x="0" y="2356200"/>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788478"/>
            <a:ext cx="4668112" cy="904875"/>
          </a:xfrm>
          <a:prstGeom prst="rect">
            <a:avLst/>
          </a:prstGeom>
        </p:spPr>
        <p:txBody>
          <a:bodyPr anchor="t" rtlCol="false" tIns="0" lIns="0" bIns="0" rIns="0">
            <a:spAutoFit/>
          </a:bodyPr>
          <a:lstStyle/>
          <a:p>
            <a:pPr algn="l">
              <a:lnSpc>
                <a:spcPts val="6719"/>
              </a:lnSpc>
            </a:pPr>
            <a:r>
              <a:rPr lang="en-US" sz="5599" b="true">
                <a:solidFill>
                  <a:srgbClr val="FFFFFF"/>
                </a:solidFill>
                <a:latin typeface="Poppins Bold"/>
                <a:ea typeface="Poppins Bold"/>
                <a:cs typeface="Poppins Bold"/>
                <a:sym typeface="Poppins Bold"/>
              </a:rPr>
              <a:t>Market Size</a:t>
            </a:r>
          </a:p>
        </p:txBody>
      </p:sp>
      <p:sp>
        <p:nvSpPr>
          <p:cNvPr name="TextBox 12" id="12"/>
          <p:cNvSpPr txBox="true"/>
          <p:nvPr/>
        </p:nvSpPr>
        <p:spPr>
          <a:xfrm rot="0">
            <a:off x="431956" y="4127643"/>
            <a:ext cx="17856044" cy="3073257"/>
          </a:xfrm>
          <a:prstGeom prst="rect">
            <a:avLst/>
          </a:prstGeom>
        </p:spPr>
        <p:txBody>
          <a:bodyPr anchor="t" rtlCol="false" tIns="0" lIns="0" bIns="0" rIns="0">
            <a:spAutoFit/>
          </a:bodyPr>
          <a:lstStyle/>
          <a:p>
            <a:pPr algn="l" marL="756865" indent="-378432" lvl="1">
              <a:lnSpc>
                <a:spcPts val="4907"/>
              </a:lnSpc>
              <a:buFont typeface="Arial"/>
              <a:buChar char="•"/>
            </a:pPr>
            <a:r>
              <a:rPr lang="en-US" b="true" sz="3505">
                <a:solidFill>
                  <a:srgbClr val="545454"/>
                </a:solidFill>
                <a:latin typeface="Canva Sans Bold"/>
                <a:ea typeface="Canva Sans Bold"/>
                <a:cs typeface="Canva Sans Bold"/>
                <a:sym typeface="Canva Sans Bold"/>
              </a:rPr>
              <a:t>Global personal finance software market size: $1.02 billion in 2020</a:t>
            </a:r>
          </a:p>
          <a:p>
            <a:pPr algn="l" marL="756865" indent="-378432" lvl="1">
              <a:lnSpc>
                <a:spcPts val="4907"/>
              </a:lnSpc>
              <a:buFont typeface="Arial"/>
              <a:buChar char="•"/>
            </a:pPr>
            <a:r>
              <a:rPr lang="en-US" b="true" sz="3505">
                <a:solidFill>
                  <a:srgbClr val="545454"/>
                </a:solidFill>
                <a:latin typeface="Canva Sans Bold"/>
                <a:ea typeface="Canva Sans Bold"/>
                <a:cs typeface="Canva Sans Bold"/>
                <a:sym typeface="Canva Sans Bold"/>
              </a:rPr>
              <a:t>Expected to reach $1.58 billion by 2027 (CAGR of 6.4%)</a:t>
            </a:r>
          </a:p>
          <a:p>
            <a:pPr algn="l" marL="756865" indent="-378432" lvl="1">
              <a:lnSpc>
                <a:spcPts val="4907"/>
              </a:lnSpc>
              <a:buFont typeface="Arial"/>
              <a:buChar char="•"/>
            </a:pPr>
            <a:r>
              <a:rPr lang="en-US" b="true" sz="3505">
                <a:solidFill>
                  <a:srgbClr val="545454"/>
                </a:solidFill>
                <a:latin typeface="Canva Sans Bold"/>
                <a:ea typeface="Canva Sans Bold"/>
                <a:cs typeface="Canva Sans Bold"/>
                <a:sym typeface="Canva Sans Bold"/>
              </a:rPr>
              <a:t>Smartphone users worldwide: 6.6 billion in 2022, expected to grow</a:t>
            </a:r>
          </a:p>
          <a:p>
            <a:pPr algn="l" marL="756865" indent="-378432" lvl="1">
              <a:lnSpc>
                <a:spcPts val="4907"/>
              </a:lnSpc>
              <a:buFont typeface="Arial"/>
              <a:buChar char="•"/>
            </a:pPr>
            <a:r>
              <a:rPr lang="en-US" b="true" sz="3505">
                <a:solidFill>
                  <a:srgbClr val="545454"/>
                </a:solidFill>
                <a:latin typeface="Canva Sans Bold"/>
                <a:ea typeface="Canva Sans Bold"/>
                <a:cs typeface="Canva Sans Bold"/>
                <a:sym typeface="Canva Sans Bold"/>
              </a:rPr>
              <a:t>Increasing focus on financial literacy and personal finance management</a:t>
            </a:r>
          </a:p>
          <a:p>
            <a:pPr algn="l">
              <a:lnSpc>
                <a:spcPts val="490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9440" y="2191679"/>
            <a:ext cx="15954712" cy="6571034"/>
          </a:xfrm>
          <a:prstGeom prst="rect">
            <a:avLst/>
          </a:prstGeom>
        </p:spPr>
        <p:txBody>
          <a:bodyPr anchor="t" rtlCol="false" tIns="0" lIns="0" bIns="0" rIns="0">
            <a:spAutoFit/>
          </a:bodyPr>
          <a:lstStyle/>
          <a:p>
            <a:pPr algn="l" marL="738995" indent="-369497" lvl="1">
              <a:lnSpc>
                <a:spcPts val="4792"/>
              </a:lnSpc>
              <a:buFont typeface="Arial"/>
              <a:buChar char="•"/>
            </a:pPr>
            <a:r>
              <a:rPr lang="en-US" b="true" sz="3422">
                <a:solidFill>
                  <a:srgbClr val="000000"/>
                </a:solidFill>
                <a:latin typeface="Canva Sans Bold"/>
                <a:ea typeface="Canva Sans Bold"/>
                <a:cs typeface="Canva Sans Bold"/>
                <a:sym typeface="Canva Sans Bold"/>
              </a:rPr>
              <a:t>Mint: </a:t>
            </a:r>
            <a:r>
              <a:rPr lang="en-US" sz="3422">
                <a:solidFill>
                  <a:srgbClr val="000000"/>
                </a:solidFill>
                <a:latin typeface="Canva Sans"/>
                <a:ea typeface="Canva Sans"/>
                <a:cs typeface="Canva Sans"/>
                <a:sym typeface="Canva Sans"/>
              </a:rPr>
              <a:t>Offers comprehensive budgeting, expens</a:t>
            </a:r>
            <a:r>
              <a:rPr lang="en-US" sz="3422">
                <a:solidFill>
                  <a:srgbClr val="000000"/>
                </a:solidFill>
                <a:latin typeface="Canva Sans"/>
                <a:ea typeface="Canva Sans"/>
                <a:cs typeface="Canva Sans"/>
                <a:sym typeface="Canva Sans"/>
              </a:rPr>
              <a:t>e tracking, and financial insights, with a focus on account aggregation and budgeting tools.</a:t>
            </a:r>
          </a:p>
          <a:p>
            <a:pPr algn="l" marL="738995" indent="-369497" lvl="1">
              <a:lnSpc>
                <a:spcPts val="4792"/>
              </a:lnSpc>
              <a:buFont typeface="Arial"/>
              <a:buChar char="•"/>
            </a:pPr>
            <a:r>
              <a:rPr lang="en-US" b="true" sz="3422">
                <a:solidFill>
                  <a:srgbClr val="000000"/>
                </a:solidFill>
                <a:latin typeface="Canva Sans Bold"/>
                <a:ea typeface="Canva Sans Bold"/>
                <a:cs typeface="Canva Sans Bold"/>
                <a:sym typeface="Canva Sans Bold"/>
              </a:rPr>
              <a:t>YNA</a:t>
            </a:r>
            <a:r>
              <a:rPr lang="en-US" b="true" sz="3422">
                <a:solidFill>
                  <a:srgbClr val="000000"/>
                </a:solidFill>
                <a:latin typeface="Canva Sans Bold"/>
                <a:ea typeface="Canva Sans Bold"/>
                <a:cs typeface="Canva Sans Bold"/>
                <a:sym typeface="Canva Sans Bold"/>
              </a:rPr>
              <a:t>B</a:t>
            </a:r>
            <a:r>
              <a:rPr lang="en-US" sz="3422">
                <a:solidFill>
                  <a:srgbClr val="000000"/>
                </a:solidFill>
                <a:latin typeface="Canva Sans"/>
                <a:ea typeface="Canva Sans"/>
                <a:cs typeface="Canva Sans"/>
                <a:sym typeface="Canva Sans"/>
              </a:rPr>
              <a:t> (You Need A Budget): Known for its unique budgeting approach and goal-setting features, aimed at helping users gain control over their finances.</a:t>
            </a:r>
          </a:p>
          <a:p>
            <a:pPr algn="l" marL="738995" indent="-369497" lvl="1">
              <a:lnSpc>
                <a:spcPts val="4792"/>
              </a:lnSpc>
              <a:buFont typeface="Arial"/>
              <a:buChar char="•"/>
            </a:pPr>
            <a:r>
              <a:rPr lang="en-US" b="true" sz="3422">
                <a:solidFill>
                  <a:srgbClr val="000000"/>
                </a:solidFill>
                <a:latin typeface="Canva Sans Bold"/>
                <a:ea typeface="Canva Sans Bold"/>
                <a:cs typeface="Canva Sans Bold"/>
                <a:sym typeface="Canva Sans Bold"/>
              </a:rPr>
              <a:t>PocketGuard:</a:t>
            </a:r>
            <a:r>
              <a:rPr lang="en-US" sz="3422">
                <a:solidFill>
                  <a:srgbClr val="000000"/>
                </a:solidFill>
                <a:latin typeface="Canva Sans"/>
                <a:ea typeface="Canva Sans"/>
                <a:cs typeface="Canva Sans"/>
                <a:sym typeface="Canva Sans"/>
              </a:rPr>
              <a:t> Simplifies expense tracking by showing how much disposable income is available after accounting for bills, goals, and necessities.</a:t>
            </a:r>
          </a:p>
          <a:p>
            <a:pPr algn="l" marL="738995" indent="-369497" lvl="1">
              <a:lnSpc>
                <a:spcPts val="4792"/>
              </a:lnSpc>
              <a:buFont typeface="Arial"/>
              <a:buChar char="•"/>
            </a:pPr>
            <a:r>
              <a:rPr lang="en-US" b="true" sz="3422">
                <a:solidFill>
                  <a:srgbClr val="000000"/>
                </a:solidFill>
                <a:latin typeface="Canva Sans Bold"/>
                <a:ea typeface="Canva Sans Bold"/>
                <a:cs typeface="Canva Sans Bold"/>
                <a:sym typeface="Canva Sans Bold"/>
              </a:rPr>
              <a:t>EveryDolla</a:t>
            </a:r>
            <a:r>
              <a:rPr lang="en-US" sz="3422">
                <a:solidFill>
                  <a:srgbClr val="000000"/>
                </a:solidFill>
                <a:latin typeface="Canva Sans"/>
                <a:ea typeface="Canva Sans"/>
                <a:cs typeface="Canva Sans"/>
                <a:sym typeface="Canva Sans"/>
              </a:rPr>
              <a:t>r: Provides a straightforward budgeting tool with an emphasis on monthly planning and expense tracking.</a:t>
            </a:r>
          </a:p>
          <a:p>
            <a:pPr algn="l">
              <a:lnSpc>
                <a:spcPts val="4792"/>
              </a:lnSpc>
            </a:pPr>
          </a:p>
        </p:txBody>
      </p:sp>
      <p:sp>
        <p:nvSpPr>
          <p:cNvPr name="Freeform 3" id="3"/>
          <p:cNvSpPr/>
          <p:nvPr/>
        </p:nvSpPr>
        <p:spPr>
          <a:xfrm flipH="false" flipV="false" rot="0">
            <a:off x="15823493" y="450530"/>
            <a:ext cx="2075021" cy="2042887"/>
          </a:xfrm>
          <a:custGeom>
            <a:avLst/>
            <a:gdLst/>
            <a:ahLst/>
            <a:cxnLst/>
            <a:rect r="r" b="b" t="t" l="l"/>
            <a:pathLst>
              <a:path h="2042887" w="2075021">
                <a:moveTo>
                  <a:pt x="0" y="0"/>
                </a:moveTo>
                <a:lnTo>
                  <a:pt x="2075021" y="0"/>
                </a:lnTo>
                <a:lnTo>
                  <a:pt x="2075021" y="2042887"/>
                </a:lnTo>
                <a:lnTo>
                  <a:pt x="0" y="2042887"/>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3565" y="345755"/>
            <a:ext cx="3989568" cy="880111"/>
          </a:xfrm>
          <a:prstGeom prst="rect">
            <a:avLst/>
          </a:prstGeom>
        </p:spPr>
        <p:txBody>
          <a:bodyPr anchor="t" rtlCol="false" tIns="0" lIns="0" bIns="0" rIns="0">
            <a:spAutoFit/>
          </a:bodyPr>
          <a:lstStyle/>
          <a:p>
            <a:pPr algn="ctr">
              <a:lnSpc>
                <a:spcPts val="7139"/>
              </a:lnSpc>
            </a:pPr>
            <a:r>
              <a:rPr lang="en-US" sz="5099" b="true">
                <a:solidFill>
                  <a:srgbClr val="000000"/>
                </a:solidFill>
                <a:latin typeface="Canva Sans Bold"/>
                <a:ea typeface="Canva Sans Bold"/>
                <a:cs typeface="Canva Sans Bold"/>
                <a:sym typeface="Canva Sans Bold"/>
              </a:rPr>
              <a:t>Competitors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200236" y="3142994"/>
            <a:ext cx="12330990" cy="6581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User-centric design focused on simplicity and ease of use</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Advanced data analytics for personalized financial insights</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Integration with multiple financial institutions and cryptocurrencies</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Community features for shared financial goals and advice</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Gamification elements to encourage positive financial habits</a:t>
            </a:r>
          </a:p>
          <a:p>
            <a:pPr algn="l">
              <a:lnSpc>
                <a:spcPts val="4759"/>
              </a:lnSpc>
            </a:pPr>
          </a:p>
        </p:txBody>
      </p:sp>
      <p:sp>
        <p:nvSpPr>
          <p:cNvPr name="Freeform 3" id="3"/>
          <p:cNvSpPr/>
          <p:nvPr/>
        </p:nvSpPr>
        <p:spPr>
          <a:xfrm flipH="false" flipV="false" rot="0">
            <a:off x="14044789" y="826275"/>
            <a:ext cx="2988474" cy="2988474"/>
          </a:xfrm>
          <a:custGeom>
            <a:avLst/>
            <a:gdLst/>
            <a:ahLst/>
            <a:cxnLst/>
            <a:rect r="r" b="b" t="t" l="l"/>
            <a:pathLst>
              <a:path h="2988474" w="2988474">
                <a:moveTo>
                  <a:pt x="0" y="0"/>
                </a:moveTo>
                <a:lnTo>
                  <a:pt x="2988474" y="0"/>
                </a:lnTo>
                <a:lnTo>
                  <a:pt x="2988474" y="2988474"/>
                </a:lnTo>
                <a:lnTo>
                  <a:pt x="0" y="298847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040996" y="320726"/>
            <a:ext cx="7352651" cy="880111"/>
          </a:xfrm>
          <a:prstGeom prst="rect">
            <a:avLst/>
          </a:prstGeom>
        </p:spPr>
        <p:txBody>
          <a:bodyPr anchor="t" rtlCol="false" tIns="0" lIns="0" bIns="0" rIns="0">
            <a:spAutoFit/>
          </a:bodyPr>
          <a:lstStyle/>
          <a:p>
            <a:pPr algn="ctr">
              <a:lnSpc>
                <a:spcPts val="7139"/>
              </a:lnSpc>
            </a:pPr>
            <a:r>
              <a:rPr lang="en-US" sz="5099">
                <a:solidFill>
                  <a:srgbClr val="FFFFFF"/>
                </a:solidFill>
                <a:latin typeface="Canva Sans"/>
                <a:ea typeface="Canva Sans"/>
                <a:cs typeface="Canva Sans"/>
                <a:sym typeface="Canva Sans"/>
              </a:rPr>
              <a:t>Competitive Advantage</a:t>
            </a:r>
          </a:p>
        </p:txBody>
      </p:sp>
      <p:sp>
        <p:nvSpPr>
          <p:cNvPr name="TextBox 5" id="5"/>
          <p:cNvSpPr txBox="true"/>
          <p:nvPr/>
        </p:nvSpPr>
        <p:spPr>
          <a:xfrm rot="0">
            <a:off x="1551826" y="2253837"/>
            <a:ext cx="6257492"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Canva Sans Bold"/>
                <a:ea typeface="Canva Sans Bold"/>
                <a:cs typeface="Canva Sans Bold"/>
                <a:sym typeface="Canva Sans Bold"/>
              </a:rPr>
              <a:t>Why PesaConnect Stands 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DAGQRdhBTXI</dc:identifier>
  <dcterms:modified xsi:type="dcterms:W3CDTF">2011-08-01T06:04:30Z</dcterms:modified>
  <cp:revision>1</cp:revision>
  <dc:title>Copy of  Dark Blue and Cyan Modern Technology Pitch Deck Presentation</dc:title>
</cp:coreProperties>
</file>